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77" r:id="rId2"/>
    <p:sldId id="274" r:id="rId3"/>
    <p:sldId id="275" r:id="rId4"/>
    <p:sldId id="276" r:id="rId5"/>
    <p:sldId id="278" r:id="rId6"/>
    <p:sldId id="279" r:id="rId7"/>
    <p:sldId id="280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iazeeXyOCuwfo9UfuqzA83t7ANz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1227C9-9EC1-5BD4-2307-1D6F3672E933}" name="COLTON JAMES JORDAN" initials="" userId="S::cjjordan3@wisc.edu::e1b5aaa1-6dbf-4d63-b22c-de0934625e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6"/>
    <p:restoredTop sz="95631"/>
  </p:normalViewPr>
  <p:slideViewPr>
    <p:cSldViewPr snapToGrid="0" snapToObjects="1">
      <p:cViewPr varScale="1">
        <p:scale>
          <a:sx n="102" d="100"/>
          <a:sy n="102" d="100"/>
        </p:scale>
        <p:origin x="1160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5" d="100"/>
        <a:sy n="5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23" Type="http://schemas.microsoft.com/office/2018/10/relationships/authors" Target="authors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0245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1130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9088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2797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0966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1634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21824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descr="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734728" y="2283618"/>
            <a:ext cx="8200724" cy="229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734728" y="4747444"/>
            <a:ext cx="820072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8200" y="316372"/>
            <a:ext cx="10515600" cy="64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838200" y="1230597"/>
            <a:ext cx="10515600" cy="5048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">
  <p:cSld name="Ope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ck">
  <p:cSld name="Blac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838200" y="282011"/>
            <a:ext cx="10515600" cy="666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"/>
          <p:cNvSpPr txBox="1">
            <a:spLocks noGrp="1"/>
          </p:cNvSpPr>
          <p:nvPr>
            <p:ph type="title"/>
          </p:nvPr>
        </p:nvSpPr>
        <p:spPr>
          <a:xfrm>
            <a:off x="838200" y="282011"/>
            <a:ext cx="10515600" cy="666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body" idx="1"/>
          </p:nvPr>
        </p:nvSpPr>
        <p:spPr>
          <a:xfrm>
            <a:off x="838200" y="1230594"/>
            <a:ext cx="10515600" cy="492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0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4727" y="3059045"/>
            <a:ext cx="11069345" cy="2290763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Toward a Sustainable Agriculture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4726" y="5202238"/>
            <a:ext cx="7875873" cy="1655762"/>
          </a:xfrm>
        </p:spPr>
        <p:txBody>
          <a:bodyPr/>
          <a:lstStyle/>
          <a:p>
            <a:r>
              <a:rPr lang="en-US" dirty="0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Module I (Section B): The Big Picture: Systems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1FC96E-9635-EA87-96A6-40DA0FA51A54}"/>
              </a:ext>
            </a:extLst>
          </p:cNvPr>
          <p:cNvCxnSpPr>
            <a:cxnSpLocks/>
          </p:cNvCxnSpPr>
          <p:nvPr/>
        </p:nvCxnSpPr>
        <p:spPr>
          <a:xfrm>
            <a:off x="817855" y="5133671"/>
            <a:ext cx="640636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 descr="A picture containing poster, graphics, cartoon, graphic design&#10;&#10;Description automatically generated">
            <a:extLst>
              <a:ext uri="{FF2B5EF4-FFF2-40B4-BE49-F238E27FC236}">
                <a16:creationId xmlns:a16="http://schemas.microsoft.com/office/drawing/2014/main" id="{E841721B-8D75-55AC-643C-4BD2FBCE2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755" y="790083"/>
            <a:ext cx="852600" cy="1240145"/>
          </a:xfrm>
          <a:prstGeom prst="rect">
            <a:avLst/>
          </a:prstGeom>
        </p:spPr>
      </p:pic>
      <p:pic>
        <p:nvPicPr>
          <p:cNvPr id="19" name="Picture 18" descr="A picture containing symbol, logo, clipart, emblem&#10;&#10;Description automatically generated">
            <a:extLst>
              <a:ext uri="{FF2B5EF4-FFF2-40B4-BE49-F238E27FC236}">
                <a16:creationId xmlns:a16="http://schemas.microsoft.com/office/drawing/2014/main" id="{97E8F170-9EBB-C12F-53D3-27512214A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74" y="758690"/>
            <a:ext cx="1379081" cy="1379081"/>
          </a:xfrm>
          <a:prstGeom prst="rect">
            <a:avLst/>
          </a:prstGeom>
        </p:spPr>
      </p:pic>
      <p:pic>
        <p:nvPicPr>
          <p:cNvPr id="6" name="Picture 5" descr="A picture containing text, font, logo, poster&#10;&#10;Description automatically generated">
            <a:extLst>
              <a:ext uri="{FF2B5EF4-FFF2-40B4-BE49-F238E27FC236}">
                <a16:creationId xmlns:a16="http://schemas.microsoft.com/office/drawing/2014/main" id="{A9185A9F-19D1-02C2-9674-8C12B78575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9694" y="790082"/>
            <a:ext cx="1348554" cy="124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89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5064-A598-0742-AA20-06399E2A7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1472"/>
            <a:ext cx="11067288" cy="640936"/>
          </a:xfrm>
        </p:spPr>
        <p:txBody>
          <a:bodyPr>
            <a:noAutofit/>
          </a:bodyPr>
          <a:lstStyle/>
          <a:p>
            <a:r>
              <a:rPr lang="en-US" sz="8400" b="1" dirty="0">
                <a:solidFill>
                  <a:schemeClr val="accent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What is a System?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22AA9-2E1C-4C4D-A9D6-3713740ED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28913"/>
            <a:ext cx="6155724" cy="5048918"/>
          </a:xfrm>
        </p:spPr>
        <p:txBody>
          <a:bodyPr>
            <a:normAutofit/>
          </a:bodyPr>
          <a:lstStyle/>
          <a:p>
            <a:pPr marL="114300" indent="0">
              <a:spcBef>
                <a:spcPts val="3400"/>
              </a:spcBef>
              <a:buNone/>
            </a:pP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A system is:</a:t>
            </a:r>
          </a:p>
          <a:p>
            <a:pPr>
              <a:spcBef>
                <a:spcPts val="3400"/>
              </a:spcBef>
              <a:buClr>
                <a:schemeClr val="accent1"/>
              </a:buClr>
              <a:buSzTx/>
            </a:pP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A regularly interacting or interdependent  group of items forming a unified whole</a:t>
            </a:r>
          </a:p>
          <a:p>
            <a:pPr marL="114300" indent="0">
              <a:buNone/>
            </a:pPr>
            <a:endParaRPr lang="en-US" dirty="0">
              <a:solidFill>
                <a:schemeClr val="bg2">
                  <a:lumMod val="65000"/>
                </a:schemeClr>
              </a:solidFill>
              <a:latin typeface="Red Hat Text" panose="02010303040201060303" pitchFamily="2" charset="0"/>
              <a:ea typeface="Red Hat Text" panose="02010303040201060303" pitchFamily="2" charset="0"/>
              <a:cs typeface="Red Hat Text" panose="02010303040201060303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D8BF19-BABC-0009-2270-076D04127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74" y="6494929"/>
            <a:ext cx="11956668" cy="3680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A791AC-F293-DD88-A42A-695C357BAEDA}"/>
              </a:ext>
            </a:extLst>
          </p:cNvPr>
          <p:cNvSpPr txBox="1"/>
          <p:nvPr/>
        </p:nvSpPr>
        <p:spPr>
          <a:xfrm>
            <a:off x="356654" y="6525087"/>
            <a:ext cx="4028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Module I: The Big Picture: Systems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0C40D5-31F5-A283-AA82-54675FE98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977" y="2263587"/>
            <a:ext cx="5120300" cy="345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046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55E95-EFD9-7746-8281-16EF1D05A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3638"/>
            <a:ext cx="11108378" cy="640936"/>
          </a:xfrm>
        </p:spPr>
        <p:txBody>
          <a:bodyPr>
            <a:noAutofit/>
          </a:bodyPr>
          <a:lstStyle/>
          <a:p>
            <a:r>
              <a:rPr lang="en-US" sz="8400" b="1" dirty="0">
                <a:solidFill>
                  <a:schemeClr val="accent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What is an Ecosystem?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0372D8A-F569-E38A-3EBF-B451F404E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74" y="6494929"/>
            <a:ext cx="11956668" cy="3680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B0EC445-80BB-5234-1736-EC4FD1ADA842}"/>
              </a:ext>
            </a:extLst>
          </p:cNvPr>
          <p:cNvSpPr txBox="1"/>
          <p:nvPr/>
        </p:nvSpPr>
        <p:spPr>
          <a:xfrm>
            <a:off x="356654" y="6525087"/>
            <a:ext cx="4028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Module I: The Big Picture: Systems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1C944-1617-F368-87ED-4A9EF0FCA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9155"/>
            <a:ext cx="10666228" cy="5048918"/>
          </a:xfrm>
        </p:spPr>
        <p:txBody>
          <a:bodyPr>
            <a:normAutofit/>
          </a:bodyPr>
          <a:lstStyle/>
          <a:p>
            <a:pPr marL="114300" indent="0">
              <a:spcBef>
                <a:spcPts val="500"/>
              </a:spcBef>
              <a:buNone/>
            </a:pP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An ecosystem is:</a:t>
            </a:r>
          </a:p>
          <a:p>
            <a:pPr marL="114300" indent="0">
              <a:spcBef>
                <a:spcPts val="500"/>
              </a:spcBef>
              <a:buNone/>
            </a:pPr>
            <a:endParaRPr lang="en-US" altLang="en-US" sz="1100" dirty="0">
              <a:solidFill>
                <a:schemeClr val="bg2">
                  <a:lumMod val="65000"/>
                </a:schemeClr>
              </a:solidFill>
              <a:latin typeface="Red Hat Text" panose="02010303040201060303" pitchFamily="2" charset="0"/>
              <a:ea typeface="Red Hat Text" panose="02010303040201060303" pitchFamily="2" charset="0"/>
              <a:cs typeface="Red Hat Text" panose="02010303040201060303" pitchFamily="2" charset="0"/>
            </a:endParaRPr>
          </a:p>
          <a:p>
            <a:pPr>
              <a:spcBef>
                <a:spcPts val="500"/>
              </a:spcBef>
              <a:buClr>
                <a:schemeClr val="accent1"/>
              </a:buClr>
            </a:pP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The interactions of energy, living organisms, and the physical environment in a geographic location	</a:t>
            </a:r>
          </a:p>
          <a:p>
            <a:pPr>
              <a:spcBef>
                <a:spcPts val="500"/>
              </a:spcBef>
              <a:buClr>
                <a:schemeClr val="accent1"/>
              </a:buClr>
            </a:pPr>
            <a:endParaRPr lang="en-US" altLang="en-US" sz="1100" dirty="0">
              <a:solidFill>
                <a:schemeClr val="bg2">
                  <a:lumMod val="65000"/>
                </a:schemeClr>
              </a:solidFill>
              <a:latin typeface="Red Hat Text" panose="02010303040201060303" pitchFamily="2" charset="0"/>
              <a:ea typeface="Red Hat Text" panose="02010303040201060303" pitchFamily="2" charset="0"/>
              <a:cs typeface="Red Hat Text" panose="02010303040201060303" pitchFamily="2" charset="0"/>
            </a:endParaRPr>
          </a:p>
          <a:p>
            <a:pPr marL="114300" indent="0">
              <a:spcBef>
                <a:spcPts val="500"/>
              </a:spcBef>
              <a:buClr>
                <a:schemeClr val="accent1"/>
              </a:buClr>
              <a:buNone/>
            </a:pP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Ecosystems:</a:t>
            </a:r>
          </a:p>
          <a:p>
            <a:pPr marL="114300" indent="0">
              <a:spcBef>
                <a:spcPts val="500"/>
              </a:spcBef>
              <a:buClr>
                <a:schemeClr val="accent1"/>
              </a:buClr>
              <a:buNone/>
            </a:pPr>
            <a:endParaRPr lang="en-US" altLang="en-US" sz="1100" dirty="0">
              <a:solidFill>
                <a:schemeClr val="bg2">
                  <a:lumMod val="65000"/>
                </a:schemeClr>
              </a:solidFill>
              <a:latin typeface="Red Hat Text" panose="02010303040201060303" pitchFamily="2" charset="0"/>
              <a:ea typeface="Red Hat Text" panose="02010303040201060303" pitchFamily="2" charset="0"/>
              <a:cs typeface="Red Hat Text" panose="02010303040201060303" pitchFamily="2" charset="0"/>
            </a:endParaRPr>
          </a:p>
          <a:p>
            <a:pPr>
              <a:spcBef>
                <a:spcPts val="500"/>
              </a:spcBef>
              <a:buClr>
                <a:schemeClr val="accent1"/>
              </a:buClr>
            </a:pP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Get, transform, and waste </a:t>
            </a:r>
            <a:r>
              <a:rPr lang="en-US" altLang="en-US" dirty="0">
                <a:solidFill>
                  <a:schemeClr val="accent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energy</a:t>
            </a:r>
            <a:r>
              <a:rPr lang="en-US" altLang="en-US" i="1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 </a:t>
            </a: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(sunlight, food, fossil fuels…)</a:t>
            </a:r>
          </a:p>
          <a:p>
            <a:pPr>
              <a:spcBef>
                <a:spcPts val="500"/>
              </a:spcBef>
              <a:buClr>
                <a:schemeClr val="accent1"/>
              </a:buClr>
            </a:pP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Recycle, lose, and get </a:t>
            </a:r>
            <a:r>
              <a:rPr lang="en-US" altLang="en-US" dirty="0">
                <a:solidFill>
                  <a:schemeClr val="accent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nutrients</a:t>
            </a: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 (nitrogen, phosphorus, potassium, etc.)</a:t>
            </a:r>
          </a:p>
          <a:p>
            <a:pPr>
              <a:spcBef>
                <a:spcPts val="3400"/>
              </a:spcBef>
              <a:buClr>
                <a:schemeClr val="accent1"/>
              </a:buClr>
            </a:pPr>
            <a:endParaRPr lang="en-US" altLang="en-US" sz="2800" dirty="0">
              <a:solidFill>
                <a:schemeClr val="bg2">
                  <a:lumMod val="65000"/>
                </a:schemeClr>
              </a:solidFill>
              <a:latin typeface="Red Hat Text" panose="02010303040201060303" pitchFamily="2" charset="0"/>
              <a:ea typeface="Red Hat Text" panose="02010303040201060303" pitchFamily="2" charset="0"/>
              <a:cs typeface="Red Hat Text" panose="02010303040201060303" pitchFamily="2" charset="0"/>
            </a:endParaRPr>
          </a:p>
          <a:p>
            <a:pPr>
              <a:spcBef>
                <a:spcPts val="3400"/>
              </a:spcBef>
              <a:buClr>
                <a:schemeClr val="accent1"/>
              </a:buClr>
            </a:pPr>
            <a:endParaRPr lang="en-US" sz="2800" dirty="0">
              <a:solidFill>
                <a:schemeClr val="bg2">
                  <a:lumMod val="65000"/>
                </a:schemeClr>
              </a:solidFill>
              <a:latin typeface="Red Hat Text" panose="02010303040201060303" pitchFamily="2" charset="0"/>
              <a:ea typeface="Red Hat Text" panose="02010303040201060303" pitchFamily="2" charset="0"/>
              <a:cs typeface="Red Hat Text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579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 descr="A picture containing yellow, circle, creativity&#10;&#10;Description automatically generated">
            <a:extLst>
              <a:ext uri="{FF2B5EF4-FFF2-40B4-BE49-F238E27FC236}">
                <a16:creationId xmlns:a16="http://schemas.microsoft.com/office/drawing/2014/main" id="{D7A9ED85-07B3-A336-2CD5-8A42B94B7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9995" y="611515"/>
            <a:ext cx="1740758" cy="17407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C61B76-3E04-E145-A054-8710D4DE8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1755"/>
            <a:ext cx="11153173" cy="640936"/>
          </a:xfrm>
        </p:spPr>
        <p:txBody>
          <a:bodyPr>
            <a:noAutofit/>
          </a:bodyPr>
          <a:lstStyle/>
          <a:p>
            <a:r>
              <a:rPr lang="en-US" sz="8400" b="1" dirty="0">
                <a:solidFill>
                  <a:schemeClr val="accent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Ecosystem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30BAD5-2ED2-6FA5-0053-B340D04D0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774" y="6494929"/>
            <a:ext cx="11956668" cy="3680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B42D98-DEA9-31A0-E229-0EBD0525B558}"/>
              </a:ext>
            </a:extLst>
          </p:cNvPr>
          <p:cNvSpPr txBox="1"/>
          <p:nvPr/>
        </p:nvSpPr>
        <p:spPr>
          <a:xfrm>
            <a:off x="356654" y="6525087"/>
            <a:ext cx="4028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Module I: The Big Picture: Systems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8A05F9B4-98F5-21B4-BC85-1D882D55F481}"/>
              </a:ext>
            </a:extLst>
          </p:cNvPr>
          <p:cNvSpPr>
            <a:spLocks noChangeArrowheads="1"/>
          </p:cNvSpPr>
          <p:nvPr/>
        </p:nvSpPr>
        <p:spPr bwMode="auto">
          <a:xfrm rot="18826382">
            <a:off x="7756258" y="2231776"/>
            <a:ext cx="129875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2800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energy</a:t>
            </a: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75EC5841-8BE5-88E2-2F14-97F27D71A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121" y="3748175"/>
            <a:ext cx="129875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800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energy</a:t>
            </a: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6AFD553A-88B1-21F8-E577-357D0A210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1" y="2742492"/>
            <a:ext cx="16225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800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nutrients</a:t>
            </a:r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83DD2265-72C8-CEA9-29C5-32CD84777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656" y="4753858"/>
            <a:ext cx="182293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800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organisms</a:t>
            </a:r>
          </a:p>
        </p:txBody>
      </p:sp>
      <p:sp>
        <p:nvSpPr>
          <p:cNvPr id="39" name="Rectangle 11">
            <a:extLst>
              <a:ext uri="{FF2B5EF4-FFF2-40B4-BE49-F238E27FC236}">
                <a16:creationId xmlns:a16="http://schemas.microsoft.com/office/drawing/2014/main" id="{6FE3185F-7E28-347D-0038-B06C7ACA3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3258" y="2626749"/>
            <a:ext cx="1822935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800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organisms</a:t>
            </a:r>
          </a:p>
        </p:txBody>
      </p:sp>
      <p:sp>
        <p:nvSpPr>
          <p:cNvPr id="40" name="Rectangle 11">
            <a:extLst>
              <a:ext uri="{FF2B5EF4-FFF2-40B4-BE49-F238E27FC236}">
                <a16:creationId xmlns:a16="http://schemas.microsoft.com/office/drawing/2014/main" id="{842F56AA-947C-ECA7-5139-066E2DF68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4214" y="4357302"/>
            <a:ext cx="16225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800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nutrients</a:t>
            </a:r>
          </a:p>
        </p:txBody>
      </p:sp>
      <p:sp>
        <p:nvSpPr>
          <p:cNvPr id="41" name="Rectangle 11">
            <a:extLst>
              <a:ext uri="{FF2B5EF4-FFF2-40B4-BE49-F238E27FC236}">
                <a16:creationId xmlns:a16="http://schemas.microsoft.com/office/drawing/2014/main" id="{8C37FB65-A5E6-DEF1-D47D-4D7B84242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4986" y="4354606"/>
            <a:ext cx="129875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800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energy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7E251DC-E479-8E2A-9C49-81198EE60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6693" y="2265988"/>
            <a:ext cx="3811590" cy="3518391"/>
          </a:xfrm>
          <a:prstGeom prst="ellipse">
            <a:avLst/>
          </a:prstGeom>
          <a:noFill/>
          <a:ln w="635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dirty="0"/>
          </a:p>
        </p:txBody>
      </p:sp>
      <p:sp>
        <p:nvSpPr>
          <p:cNvPr id="8" name="Line 5">
            <a:extLst>
              <a:ext uri="{FF2B5EF4-FFF2-40B4-BE49-F238E27FC236}">
                <a16:creationId xmlns:a16="http://schemas.microsoft.com/office/drawing/2014/main" id="{EDD5DC56-0B3F-8EFC-6ADC-4CD7AF6317B5}"/>
              </a:ext>
            </a:extLst>
          </p:cNvPr>
          <p:cNvSpPr>
            <a:spLocks noChangeShapeType="1"/>
          </p:cNvSpPr>
          <p:nvPr/>
        </p:nvSpPr>
        <p:spPr bwMode="auto">
          <a:xfrm rot="21267745" flipH="1">
            <a:off x="7494655" y="1930185"/>
            <a:ext cx="2012599" cy="1740758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3">
            <a:extLst>
              <a:ext uri="{FF2B5EF4-FFF2-40B4-BE49-F238E27FC236}">
                <a16:creationId xmlns:a16="http://schemas.microsoft.com/office/drawing/2014/main" id="{EEE16C61-EF86-14C8-A482-7B9A3E8065D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7592" y="2991110"/>
            <a:ext cx="1148314" cy="324769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13">
            <a:extLst>
              <a:ext uri="{FF2B5EF4-FFF2-40B4-BE49-F238E27FC236}">
                <a16:creationId xmlns:a16="http://schemas.microsoft.com/office/drawing/2014/main" id="{639727FF-AF44-3EE0-BF57-3C3DB76859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68015" y="4026429"/>
            <a:ext cx="1368517" cy="2993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13">
            <a:extLst>
              <a:ext uri="{FF2B5EF4-FFF2-40B4-BE49-F238E27FC236}">
                <a16:creationId xmlns:a16="http://schemas.microsoft.com/office/drawing/2014/main" id="{E41ABBAF-D5E8-BE03-8538-9B47826A7A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57592" y="4739971"/>
            <a:ext cx="1148314" cy="261938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13">
            <a:extLst>
              <a:ext uri="{FF2B5EF4-FFF2-40B4-BE49-F238E27FC236}">
                <a16:creationId xmlns:a16="http://schemas.microsoft.com/office/drawing/2014/main" id="{F069F193-5C70-E658-7833-13C2524EE0B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4108" y="3103327"/>
            <a:ext cx="501120" cy="1264493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13">
            <a:extLst>
              <a:ext uri="{FF2B5EF4-FFF2-40B4-BE49-F238E27FC236}">
                <a16:creationId xmlns:a16="http://schemas.microsoft.com/office/drawing/2014/main" id="{06E3FA6D-9975-89E9-8ADB-93739EF7EBF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54274" y="3103327"/>
            <a:ext cx="501120" cy="1264493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13">
            <a:extLst>
              <a:ext uri="{FF2B5EF4-FFF2-40B4-BE49-F238E27FC236}">
                <a16:creationId xmlns:a16="http://schemas.microsoft.com/office/drawing/2014/main" id="{1FD06B6A-48F4-417C-6C54-6AD3D786B7F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8725" y="4639783"/>
            <a:ext cx="684310" cy="3206"/>
          </a:xfrm>
          <a:prstGeom prst="line">
            <a:avLst/>
          </a:prstGeom>
          <a:noFill/>
          <a:ln w="635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23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BD668-2E5E-2012-6DBE-9B2B8EA27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884" y="823920"/>
            <a:ext cx="11301907" cy="640936"/>
          </a:xfrm>
        </p:spPr>
        <p:txBody>
          <a:bodyPr>
            <a:noAutofit/>
          </a:bodyPr>
          <a:lstStyle/>
          <a:p>
            <a:r>
              <a:rPr lang="en-US" sz="6800" b="1" dirty="0">
                <a:solidFill>
                  <a:schemeClr val="accent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What is an </a:t>
            </a:r>
            <a:r>
              <a:rPr lang="en-US" sz="6800" b="1" dirty="0" err="1">
                <a:solidFill>
                  <a:schemeClr val="accent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Agro</a:t>
            </a:r>
            <a:r>
              <a:rPr lang="en-US" sz="6800" b="1" dirty="0">
                <a:solidFill>
                  <a:schemeClr val="accent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-ecosystem?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4441BA-BF01-0205-D3B2-F81AC1EB0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2884" y="1693852"/>
            <a:ext cx="6370308" cy="5048918"/>
          </a:xfrm>
        </p:spPr>
        <p:txBody>
          <a:bodyPr>
            <a:normAutofit/>
          </a:bodyPr>
          <a:lstStyle/>
          <a:p>
            <a:pPr>
              <a:spcBef>
                <a:spcPts val="3400"/>
              </a:spcBef>
              <a:buFont typeface="Wingdings" pitchFamily="2" charset="2"/>
              <a:buNone/>
            </a:pP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An </a:t>
            </a:r>
            <a:r>
              <a:rPr lang="en-US" altLang="en-US" dirty="0" err="1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agro</a:t>
            </a: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-ecosystem is:</a:t>
            </a:r>
          </a:p>
          <a:p>
            <a:pPr>
              <a:spcBef>
                <a:spcPts val="3400"/>
              </a:spcBef>
              <a:buClr>
                <a:schemeClr val="accent1"/>
              </a:buClr>
            </a:pP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An ecosystem that is managed to produce food or fiber</a:t>
            </a:r>
          </a:p>
          <a:p>
            <a:pPr lvl="1">
              <a:spcBef>
                <a:spcPts val="3400"/>
              </a:spcBef>
              <a:buClr>
                <a:schemeClr val="accent1"/>
              </a:buClr>
            </a:pPr>
            <a:endParaRPr lang="en-US" altLang="en-US" sz="2800" dirty="0">
              <a:solidFill>
                <a:schemeClr val="bg2">
                  <a:lumMod val="65000"/>
                </a:schemeClr>
              </a:solidFill>
              <a:latin typeface="Red Hat Text" panose="02010303040201060303" pitchFamily="2" charset="0"/>
              <a:ea typeface="Red Hat Text" panose="02010303040201060303" pitchFamily="2" charset="0"/>
              <a:cs typeface="Red Hat Text" panose="02010303040201060303" pitchFamily="2" charset="0"/>
            </a:endParaRPr>
          </a:p>
          <a:p>
            <a:endParaRPr lang="en-US" dirty="0">
              <a:solidFill>
                <a:schemeClr val="bg2">
                  <a:lumMod val="65000"/>
                </a:schemeClr>
              </a:solidFill>
              <a:latin typeface="Red Hat Text" panose="02010303040201060303" pitchFamily="2" charset="0"/>
              <a:ea typeface="Red Hat Text" panose="02010303040201060303" pitchFamily="2" charset="0"/>
              <a:cs typeface="Red Hat Text" panose="02010303040201060303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E8B705-E4B8-6197-02BB-FDB2081EC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74" y="6494929"/>
            <a:ext cx="11956668" cy="3680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6D95D7-5DF8-58B2-EBE0-13890733700B}"/>
              </a:ext>
            </a:extLst>
          </p:cNvPr>
          <p:cNvSpPr txBox="1"/>
          <p:nvPr/>
        </p:nvSpPr>
        <p:spPr>
          <a:xfrm>
            <a:off x="356654" y="6525087"/>
            <a:ext cx="4028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Module I: The Big Picture: Systems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6F4EDE-4847-F75F-6BDB-D4FF32D540FC}"/>
              </a:ext>
            </a:extLst>
          </p:cNvPr>
          <p:cNvSpPr txBox="1"/>
          <p:nvPr/>
        </p:nvSpPr>
        <p:spPr>
          <a:xfrm>
            <a:off x="7448976" y="5731719"/>
            <a:ext cx="3835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65000"/>
                  </a:schemeClr>
                </a:solidFill>
                <a:effectLst/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Miller, Jeff. </a:t>
            </a:r>
            <a:r>
              <a:rPr lang="en-US" sz="1000" i="1" dirty="0">
                <a:solidFill>
                  <a:schemeClr val="bg2">
                    <a:lumMod val="65000"/>
                  </a:schemeClr>
                </a:solidFill>
                <a:effectLst/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FH_KING_harvest20_9353</a:t>
            </a:r>
            <a:r>
              <a:rPr lang="en-US" sz="1000" dirty="0">
                <a:solidFill>
                  <a:schemeClr val="bg2">
                    <a:lumMod val="65000"/>
                  </a:schemeClr>
                </a:solidFill>
                <a:effectLst/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. Madison, 13 Sept. 2020. </a:t>
            </a:r>
          </a:p>
          <a:p>
            <a:endParaRPr lang="en-US" sz="1000" dirty="0">
              <a:solidFill>
                <a:schemeClr val="bg2">
                  <a:lumMod val="65000"/>
                </a:schemeClr>
              </a:solidFill>
              <a:latin typeface="Red Hat Text" panose="02010303040201060303" pitchFamily="2" charset="0"/>
              <a:ea typeface="Red Hat Text" panose="02010303040201060303" pitchFamily="2" charset="0"/>
              <a:cs typeface="Red Hat Text" panose="02010303040201060303" pitchFamily="2" charset="0"/>
            </a:endParaRPr>
          </a:p>
        </p:txBody>
      </p:sp>
      <p:pic>
        <p:nvPicPr>
          <p:cNvPr id="11" name="Picture 10" descr="A person in a garden&#10;&#10;Description automatically generated with low confidence">
            <a:extLst>
              <a:ext uri="{FF2B5EF4-FFF2-40B4-BE49-F238E27FC236}">
                <a16:creationId xmlns:a16="http://schemas.microsoft.com/office/drawing/2014/main" id="{E04B73F1-7212-6B9E-E6CA-FBA6EE49D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8852" y="2193957"/>
            <a:ext cx="5295939" cy="352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00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30884-023F-A6F6-0368-6EC0857AE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98973"/>
            <a:ext cx="11008659" cy="640936"/>
          </a:xfrm>
        </p:spPr>
        <p:txBody>
          <a:bodyPr>
            <a:noAutofit/>
          </a:bodyPr>
          <a:lstStyle/>
          <a:p>
            <a:r>
              <a:rPr lang="en-US" sz="8000" b="1" dirty="0">
                <a:solidFill>
                  <a:schemeClr val="accent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What is a Food System?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09708-3D47-2533-1F4F-FE9D71A24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727026"/>
            <a:ext cx="10439402" cy="3233827"/>
          </a:xfrm>
        </p:spPr>
        <p:txBody>
          <a:bodyPr>
            <a:normAutofit/>
          </a:bodyPr>
          <a:lstStyle/>
          <a:p>
            <a:pPr marL="114300" indent="0">
              <a:spcBef>
                <a:spcPts val="3400"/>
              </a:spcBef>
              <a:buClr>
                <a:schemeClr val="tx1"/>
              </a:buClr>
              <a:buNone/>
            </a:pP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A food system is:</a:t>
            </a:r>
          </a:p>
          <a:p>
            <a:pPr>
              <a:spcBef>
                <a:spcPts val="3400"/>
              </a:spcBef>
              <a:buClr>
                <a:schemeClr val="accent1"/>
              </a:buClr>
            </a:pP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The way that food moves from the farm to the consumer</a:t>
            </a:r>
          </a:p>
          <a:p>
            <a:pPr marL="114300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	</a:t>
            </a:r>
          </a:p>
          <a:p>
            <a:pPr marL="114300" indent="0">
              <a:buNone/>
            </a:pPr>
            <a:endParaRPr lang="en-US" dirty="0">
              <a:solidFill>
                <a:schemeClr val="bg2">
                  <a:lumMod val="65000"/>
                </a:schemeClr>
              </a:solidFill>
              <a:latin typeface="Red Hat Text" panose="02010303040201060303" pitchFamily="2" charset="0"/>
              <a:ea typeface="Red Hat Text" panose="02010303040201060303" pitchFamily="2" charset="0"/>
              <a:cs typeface="Red Hat Text" panose="02010303040201060303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86C454-F3CF-2361-FFBD-EBD2A9225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74" y="6494929"/>
            <a:ext cx="11956668" cy="3680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EC02AE-2DAE-2BA2-ACA0-5602A3CBD4BC}"/>
              </a:ext>
            </a:extLst>
          </p:cNvPr>
          <p:cNvSpPr txBox="1"/>
          <p:nvPr/>
        </p:nvSpPr>
        <p:spPr>
          <a:xfrm>
            <a:off x="356654" y="6525087"/>
            <a:ext cx="4028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Module I: The Big Picture: Systems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5F50C2D9-786B-2D0F-545A-D649478DE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99" y="4157370"/>
            <a:ext cx="7620000" cy="1981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pic>
        <p:nvPicPr>
          <p:cNvPr id="18" name="Picture 7">
            <a:extLst>
              <a:ext uri="{FF2B5EF4-FFF2-40B4-BE49-F238E27FC236}">
                <a16:creationId xmlns:a16="http://schemas.microsoft.com/office/drawing/2014/main" id="{87843E32-A694-81E2-527A-E374BCCA7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82" y="4157104"/>
            <a:ext cx="1594735" cy="1420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>
            <a:extLst>
              <a:ext uri="{FF2B5EF4-FFF2-40B4-BE49-F238E27FC236}">
                <a16:creationId xmlns:a16="http://schemas.microsoft.com/office/drawing/2014/main" id="{16AEE552-609F-3117-CEB6-CB8A2F554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33" y="4176695"/>
            <a:ext cx="1993419" cy="140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>
            <a:extLst>
              <a:ext uri="{FF2B5EF4-FFF2-40B4-BE49-F238E27FC236}">
                <a16:creationId xmlns:a16="http://schemas.microsoft.com/office/drawing/2014/main" id="{BCABA916-3FF7-62B5-2E58-5A21D1667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215" y="3963276"/>
            <a:ext cx="1495064" cy="1451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8377738F-94AB-69EB-4BBB-45A0C4257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105" y="4176695"/>
            <a:ext cx="2192761" cy="141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ight Arrow 24">
            <a:extLst>
              <a:ext uri="{FF2B5EF4-FFF2-40B4-BE49-F238E27FC236}">
                <a16:creationId xmlns:a16="http://schemas.microsoft.com/office/drawing/2014/main" id="{BF37BD38-ACD6-1E7A-1A0C-CD296229D473}"/>
              </a:ext>
            </a:extLst>
          </p:cNvPr>
          <p:cNvSpPr/>
          <p:nvPr/>
        </p:nvSpPr>
        <p:spPr>
          <a:xfrm>
            <a:off x="3350871" y="4777141"/>
            <a:ext cx="677158" cy="335415"/>
          </a:xfrm>
          <a:prstGeom prst="rightArrow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39CADA73-519D-C443-B7ED-C9CDCAEBDF57}"/>
              </a:ext>
            </a:extLst>
          </p:cNvPr>
          <p:cNvSpPr/>
          <p:nvPr/>
        </p:nvSpPr>
        <p:spPr>
          <a:xfrm>
            <a:off x="5823856" y="4777141"/>
            <a:ext cx="677158" cy="335415"/>
          </a:xfrm>
          <a:prstGeom prst="rightArrow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AC11EC58-6EA7-2207-CFA6-0AC4B2E06AF0}"/>
              </a:ext>
            </a:extLst>
          </p:cNvPr>
          <p:cNvSpPr/>
          <p:nvPr/>
        </p:nvSpPr>
        <p:spPr>
          <a:xfrm>
            <a:off x="8611482" y="4780086"/>
            <a:ext cx="677158" cy="335415"/>
          </a:xfrm>
          <a:prstGeom prst="rightArrow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75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30884-023F-A6F6-0368-6EC0857AE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50118"/>
            <a:ext cx="11008659" cy="640936"/>
          </a:xfrm>
        </p:spPr>
        <p:txBody>
          <a:bodyPr>
            <a:noAutofit/>
          </a:bodyPr>
          <a:lstStyle/>
          <a:p>
            <a:r>
              <a:rPr lang="en-US" sz="5040" b="1" dirty="0">
                <a:solidFill>
                  <a:schemeClr val="accent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What are the Parts of a Food System?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86C454-F3CF-2361-FFBD-EBD2A9225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74" y="6494929"/>
            <a:ext cx="11956668" cy="3680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EC02AE-2DAE-2BA2-ACA0-5602A3CBD4BC}"/>
              </a:ext>
            </a:extLst>
          </p:cNvPr>
          <p:cNvSpPr txBox="1"/>
          <p:nvPr/>
        </p:nvSpPr>
        <p:spPr>
          <a:xfrm>
            <a:off x="356654" y="6525087"/>
            <a:ext cx="4028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Module I: The Big Picture: Systems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3879FA-F6CE-3280-626D-2ED82BD72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1868" y="1807535"/>
            <a:ext cx="10515600" cy="4593439"/>
          </a:xfrm>
        </p:spPr>
        <p:txBody>
          <a:bodyPr>
            <a:noAutofit/>
          </a:bodyPr>
          <a:lstStyle/>
          <a:p>
            <a:pPr marL="114300" indent="0">
              <a:spcBef>
                <a:spcPts val="2200"/>
              </a:spcBef>
              <a:buClr>
                <a:schemeClr val="accent1"/>
              </a:buClr>
              <a:buNone/>
            </a:pPr>
            <a:r>
              <a:rPr lang="en-US" dirty="0">
                <a:solidFill>
                  <a:schemeClr val="accent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Production</a:t>
            </a:r>
            <a:r>
              <a:rPr 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 (how the food is grown)</a:t>
            </a:r>
          </a:p>
          <a:p>
            <a:pPr marL="114300" indent="0">
              <a:spcBef>
                <a:spcPts val="2200"/>
              </a:spcBef>
              <a:buClr>
                <a:schemeClr val="accent1"/>
              </a:buClr>
              <a:buNone/>
            </a:pPr>
            <a:r>
              <a:rPr lang="en-US" dirty="0">
                <a:solidFill>
                  <a:schemeClr val="accent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Processing</a:t>
            </a:r>
            <a:r>
              <a:rPr 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 (cleaning, butchering, manufacturing, packaging, cooking, etc.)</a:t>
            </a:r>
          </a:p>
          <a:p>
            <a:pPr marL="114300" indent="0">
              <a:spcBef>
                <a:spcPts val="2200"/>
              </a:spcBef>
              <a:buClr>
                <a:schemeClr val="accent1"/>
              </a:buClr>
              <a:buNone/>
            </a:pPr>
            <a:r>
              <a:rPr lang="en-US" dirty="0">
                <a:solidFill>
                  <a:schemeClr val="accent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Distribution</a:t>
            </a:r>
            <a:r>
              <a:rPr 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 (how the food is moved from the farm to the consumer)</a:t>
            </a:r>
          </a:p>
          <a:p>
            <a:pPr marL="114300" indent="0">
              <a:spcBef>
                <a:spcPts val="2200"/>
              </a:spcBef>
              <a:buClr>
                <a:schemeClr val="accent1"/>
              </a:buClr>
              <a:buNone/>
            </a:pPr>
            <a:r>
              <a:rPr lang="en-US" dirty="0">
                <a:solidFill>
                  <a:schemeClr val="accent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Consumption</a:t>
            </a:r>
            <a:r>
              <a:rPr 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 (how and where the food is consumed)</a:t>
            </a:r>
          </a:p>
          <a:p>
            <a:pPr marL="114300" indent="0">
              <a:spcBef>
                <a:spcPts val="2200"/>
              </a:spcBef>
              <a:buClr>
                <a:schemeClr val="accent1"/>
              </a:buClr>
              <a:buNone/>
            </a:pPr>
            <a:r>
              <a:rPr lang="en-US" dirty="0">
                <a:solidFill>
                  <a:schemeClr val="accent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Waste management </a:t>
            </a:r>
            <a:r>
              <a:rPr lang="en-US" dirty="0">
                <a:solidFill>
                  <a:schemeClr val="bg2">
                    <a:lumMod val="65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(does it go to a landfill? A sewage treatment plant? Back to the farm? Does it pollute?)</a:t>
            </a:r>
          </a:p>
        </p:txBody>
      </p:sp>
      <p:pic>
        <p:nvPicPr>
          <p:cNvPr id="11" name="Picture 10" descr="check box icon">
            <a:extLst>
              <a:ext uri="{FF2B5EF4-FFF2-40B4-BE49-F238E27FC236}">
                <a16:creationId xmlns:a16="http://schemas.microsoft.com/office/drawing/2014/main" id="{22560EC1-1413-FBD3-343C-E7A654376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015688"/>
            <a:ext cx="640936" cy="640936"/>
          </a:xfrm>
          <a:prstGeom prst="rect">
            <a:avLst/>
          </a:prstGeom>
        </p:spPr>
      </p:pic>
      <p:pic>
        <p:nvPicPr>
          <p:cNvPr id="13" name="Picture 12" descr="check box icon">
            <a:extLst>
              <a:ext uri="{FF2B5EF4-FFF2-40B4-BE49-F238E27FC236}">
                <a16:creationId xmlns:a16="http://schemas.microsoft.com/office/drawing/2014/main" id="{DA48944A-E4CA-EB48-D6C2-9D3FE39B1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686782"/>
            <a:ext cx="640936" cy="640936"/>
          </a:xfrm>
          <a:prstGeom prst="rect">
            <a:avLst/>
          </a:prstGeom>
        </p:spPr>
      </p:pic>
      <p:pic>
        <p:nvPicPr>
          <p:cNvPr id="14" name="Picture 13" descr="check box icon">
            <a:extLst>
              <a:ext uri="{FF2B5EF4-FFF2-40B4-BE49-F238E27FC236}">
                <a16:creationId xmlns:a16="http://schemas.microsoft.com/office/drawing/2014/main" id="{5F576024-8417-046D-BB5C-F3A160D07E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3735548"/>
            <a:ext cx="640936" cy="640936"/>
          </a:xfrm>
          <a:prstGeom prst="rect">
            <a:avLst/>
          </a:prstGeom>
        </p:spPr>
      </p:pic>
      <p:pic>
        <p:nvPicPr>
          <p:cNvPr id="15" name="Picture 14" descr="check box icon">
            <a:extLst>
              <a:ext uri="{FF2B5EF4-FFF2-40B4-BE49-F238E27FC236}">
                <a16:creationId xmlns:a16="http://schemas.microsoft.com/office/drawing/2014/main" id="{4250DA14-CFFB-E9C7-788B-CADF90A0D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4766418"/>
            <a:ext cx="640936" cy="640936"/>
          </a:xfrm>
          <a:prstGeom prst="rect">
            <a:avLst/>
          </a:prstGeom>
        </p:spPr>
      </p:pic>
      <p:pic>
        <p:nvPicPr>
          <p:cNvPr id="16" name="Picture 15" descr="check box icon">
            <a:extLst>
              <a:ext uri="{FF2B5EF4-FFF2-40B4-BE49-F238E27FC236}">
                <a16:creationId xmlns:a16="http://schemas.microsoft.com/office/drawing/2014/main" id="{6D4FFC50-3852-03FC-BAA4-5D94A6B6E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437512"/>
            <a:ext cx="640936" cy="6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64102"/>
      </p:ext>
    </p:extLst>
  </p:cSld>
  <p:clrMapOvr>
    <a:masterClrMapping/>
  </p:clrMapOvr>
</p:sld>
</file>

<file path=ppt/theme/theme1.xml><?xml version="1.0" encoding="utf-8"?>
<a:theme xmlns:a="http://schemas.openxmlformats.org/drawingml/2006/main" name="Widescreen_Red">
  <a:themeElements>
    <a:clrScheme name="UWBrand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C5050C"/>
      </a:accent1>
      <a:accent2>
        <a:srgbClr val="FF8000"/>
      </a:accent2>
      <a:accent3>
        <a:srgbClr val="FFBF00"/>
      </a:accent3>
      <a:accent4>
        <a:srgbClr val="97B85F"/>
      </a:accent4>
      <a:accent5>
        <a:srgbClr val="6B9999"/>
      </a:accent5>
      <a:accent6>
        <a:srgbClr val="386666"/>
      </a:accent6>
      <a:hlink>
        <a:srgbClr val="0479A8"/>
      </a:hlink>
      <a:folHlink>
        <a:srgbClr val="0479A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tension powerpoint template" id="{AE1225F6-E1C7-C041-9BC2-A85AB3A85635}" vid="{4CE4FE81-AEBD-3D43-9044-26FE3D40D5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Widescreen_Red</Template>
  <TotalTime>2025</TotalTime>
  <Words>289</Words>
  <Application>Microsoft Macintosh PowerPoint</Application>
  <PresentationFormat>Widescreen</PresentationFormat>
  <Paragraphs>42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Red Hat Display</vt:lpstr>
      <vt:lpstr>Red Hat Text</vt:lpstr>
      <vt:lpstr>Times New Roman</vt:lpstr>
      <vt:lpstr>Wingdings</vt:lpstr>
      <vt:lpstr>Widescreen_Red</vt:lpstr>
      <vt:lpstr>Toward a Sustainable Agriculture</vt:lpstr>
      <vt:lpstr>What is a System?</vt:lpstr>
      <vt:lpstr>What is an Ecosystem?</vt:lpstr>
      <vt:lpstr>Ecosystem </vt:lpstr>
      <vt:lpstr>What is an Agro-ecosystem?</vt:lpstr>
      <vt:lpstr>What is a Food System?</vt:lpstr>
      <vt:lpstr>What are the Parts of a Food System?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 a Sustainable Agriculture</dc:title>
  <dc:creator>COLTON JAMES JORDAN</dc:creator>
  <cp:lastModifiedBy>COLTON JAMES JORDAN</cp:lastModifiedBy>
  <cp:revision>7</cp:revision>
  <dcterms:created xsi:type="dcterms:W3CDTF">2023-06-12T17:58:45Z</dcterms:created>
  <dcterms:modified xsi:type="dcterms:W3CDTF">2023-06-19T17:46:43Z</dcterms:modified>
</cp:coreProperties>
</file>