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3"/>
  </p:notesMasterIdLst>
  <p:sldIdLst>
    <p:sldId id="277" r:id="rId2"/>
    <p:sldId id="274" r:id="rId3"/>
    <p:sldId id="275" r:id="rId4"/>
    <p:sldId id="276" r:id="rId5"/>
    <p:sldId id="278" r:id="rId6"/>
    <p:sldId id="279" r:id="rId7"/>
    <p:sldId id="284" r:id="rId8"/>
    <p:sldId id="280" r:id="rId9"/>
    <p:sldId id="281" r:id="rId10"/>
    <p:sldId id="282" r:id="rId11"/>
    <p:sldId id="283" r:id="rId1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8" roundtripDataSignature="AMtx7miazeeXyOCuwfo9UfuqzA83t7ANz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1227C9-9EC1-5BD4-2307-1D6F3672E933}" name="COLTON JAMES JORDAN" initials="" userId="S::cjjordan3@wisc.edu::e1b5aaa1-6dbf-4d63-b22c-de0934625e1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65"/>
    <p:restoredTop sz="95610"/>
  </p:normalViewPr>
  <p:slideViewPr>
    <p:cSldViewPr snapToGrid="0" snapToObjects="1">
      <p:cViewPr varScale="1">
        <p:scale>
          <a:sx n="121" d="100"/>
          <a:sy n="121" d="100"/>
        </p:scale>
        <p:origin x="392" y="176"/>
      </p:cViewPr>
      <p:guideLst/>
    </p:cSldViewPr>
  </p:slideViewPr>
  <p:outlineViewPr>
    <p:cViewPr>
      <p:scale>
        <a:sx n="33" d="100"/>
        <a:sy n="33" d="100"/>
      </p:scale>
      <p:origin x="0" y="0"/>
    </p:cViewPr>
  </p:outlineViewPr>
  <p:notesTextViewPr>
    <p:cViewPr>
      <p:scale>
        <a:sx n="55" d="100"/>
        <a:sy n="5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customschemas.google.com/relationships/presentationmetadata" Target="meta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ltLang="en-US" dirty="0"/>
              <a:t>No one has figured out the perfect way to farm, and probably no one ever will.  So sustainable agriculture involves a continuing search for better ways to produce, process, and distribute food and fiber.  Sustainable farmers are always asking what could be improved. </a:t>
            </a:r>
          </a:p>
        </p:txBody>
      </p:sp>
    </p:spTree>
    <p:extLst>
      <p:ext uri="{BB962C8B-B14F-4D97-AF65-F5344CB8AC3E}">
        <p14:creationId xmlns:p14="http://schemas.microsoft.com/office/powerpoint/2010/main" val="820245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ltLang="en-US" dirty="0"/>
              <a:t>This is how sustainable agriculture is defined in the 1990 Farm Bill.  It does a good job of capturing the main elements of sustainable agriculture, but it is a little hard to remember the exact wording.  See next slide.</a:t>
            </a:r>
          </a:p>
        </p:txBody>
      </p:sp>
    </p:spTree>
    <p:extLst>
      <p:ext uri="{BB962C8B-B14F-4D97-AF65-F5344CB8AC3E}">
        <p14:creationId xmlns:p14="http://schemas.microsoft.com/office/powerpoint/2010/main" val="3601130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ltLang="en-US" dirty="0"/>
              <a:t>The definition of sustainable agriculture that is most widely used is the metaphor of a 3-legged stool.  If one of the legs breaks, the whole stool will fall over.  This metaphor tells us sustainable agriculture has to address three major areas:  economics, the environment, and social factors or community.  </a:t>
            </a:r>
          </a:p>
        </p:txBody>
      </p:sp>
    </p:spTree>
    <p:extLst>
      <p:ext uri="{BB962C8B-B14F-4D97-AF65-F5344CB8AC3E}">
        <p14:creationId xmlns:p14="http://schemas.microsoft.com/office/powerpoint/2010/main" val="909088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ltLang="en-US" dirty="0"/>
              <a:t>What do we mean when we say sustainable agriculture has to be economically sustainable?  At a minimum, individual farms have to be profitable, or they will not last long.  But agriculture encompasses more than just farms.  Economic sustainability also suggests that agriculture must provide and deliver food and fiber to the public.  </a:t>
            </a:r>
          </a:p>
        </p:txBody>
      </p:sp>
    </p:spTree>
    <p:extLst>
      <p:ext uri="{BB962C8B-B14F-4D97-AF65-F5344CB8AC3E}">
        <p14:creationId xmlns:p14="http://schemas.microsoft.com/office/powerpoint/2010/main" val="3642797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ltLang="en-US" dirty="0"/>
              <a:t>At a minimum, environmental sustainability means the preservation of the natural resources upon which agriculture depends.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ltLang="en-US" dirty="0"/>
              <a:t>Rather than trying to patch pollution problems one by one, sustainable agriculture tries to design a system that avoids polluting and depleting natural resources to begin with.  </a:t>
            </a:r>
          </a:p>
        </p:txBody>
      </p:sp>
    </p:spTree>
    <p:extLst>
      <p:ext uri="{BB962C8B-B14F-4D97-AF65-F5344CB8AC3E}">
        <p14:creationId xmlns:p14="http://schemas.microsoft.com/office/powerpoint/2010/main" val="2400966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ltLang="en-US" dirty="0"/>
              <a:t>A sustainable agriculture has to be good for people as well as the land and business.  </a:t>
            </a:r>
          </a:p>
        </p:txBody>
      </p:sp>
    </p:spTree>
    <p:extLst>
      <p:ext uri="{BB962C8B-B14F-4D97-AF65-F5344CB8AC3E}">
        <p14:creationId xmlns:p14="http://schemas.microsoft.com/office/powerpoint/2010/main" val="3101634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ltLang="en-US" dirty="0"/>
              <a:t>Profitable economics, healthy environment, and vital communities are all </a:t>
            </a:r>
            <a:r>
              <a:rPr lang="en-US" altLang="en-US" i="1" dirty="0"/>
              <a:t>goals.</a:t>
            </a:r>
            <a:r>
              <a:rPr lang="en-US" altLang="en-US" dirty="0"/>
              <a:t> They are what we are trying to achieve. </a:t>
            </a:r>
            <a:r>
              <a:rPr lang="en-US" altLang="en-US" i="1" dirty="0"/>
              <a:t>Practices</a:t>
            </a:r>
            <a:r>
              <a:rPr lang="en-US" altLang="en-US" dirty="0"/>
              <a:t> are actions we take to achieve those goals. Why don’t we define sustainable agriculture in terms of practices? There are two important reasons: First, we expect that our knowledge will increase in the future, so practices used now may not be considered the best practices ten years from now. Second, the effect of a practice can vary enormously depending on how and where it is performed. For example, plowing on a steep hillside is unsustainable because it causes too much soil erosion. However,</a:t>
            </a:r>
            <a:r>
              <a:rPr lang="en-US" altLang="en-US" b="1" dirty="0"/>
              <a:t> </a:t>
            </a:r>
            <a:r>
              <a:rPr lang="en-US" altLang="en-US" dirty="0"/>
              <a:t>occasional plowing on level ground can be a sustainable tool for some cropping systems. </a:t>
            </a:r>
          </a:p>
        </p:txBody>
      </p:sp>
    </p:spTree>
    <p:extLst>
      <p:ext uri="{BB962C8B-B14F-4D97-AF65-F5344CB8AC3E}">
        <p14:creationId xmlns:p14="http://schemas.microsoft.com/office/powerpoint/2010/main" val="2463865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853552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pic>
        <p:nvPicPr>
          <p:cNvPr id="13" name="Google Shape;13;p3" descr="Logo"/>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4" name="Google Shape;14;p3"/>
          <p:cNvSpPr txBox="1">
            <a:spLocks noGrp="1"/>
          </p:cNvSpPr>
          <p:nvPr>
            <p:ph type="ctrTitle"/>
          </p:nvPr>
        </p:nvSpPr>
        <p:spPr>
          <a:xfrm>
            <a:off x="734728" y="2283618"/>
            <a:ext cx="8200724" cy="22907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5" name="Google Shape;15;p3"/>
          <p:cNvSpPr txBox="1">
            <a:spLocks noGrp="1"/>
          </p:cNvSpPr>
          <p:nvPr>
            <p:ph type="subTitle" idx="1"/>
          </p:nvPr>
        </p:nvSpPr>
        <p:spPr>
          <a:xfrm>
            <a:off x="734728" y="4747444"/>
            <a:ext cx="8200724" cy="1655762"/>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838200" y="316372"/>
            <a:ext cx="10515600" cy="6409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8" name="Google Shape;18;p4"/>
          <p:cNvSpPr txBox="1">
            <a:spLocks noGrp="1"/>
          </p:cNvSpPr>
          <p:nvPr>
            <p:ph type="body" idx="1"/>
          </p:nvPr>
        </p:nvSpPr>
        <p:spPr>
          <a:xfrm>
            <a:off x="838200" y="1230597"/>
            <a:ext cx="10515600" cy="504891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9" name="Google Shape;19;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pen">
  <p:cSld name="Open">
    <p:spTree>
      <p:nvGrpSpPr>
        <p:cNvPr id="1" name="Shape 53"/>
        <p:cNvGrpSpPr/>
        <p:nvPr/>
      </p:nvGrpSpPr>
      <p:grpSpPr>
        <a:xfrm>
          <a:off x="0" y="0"/>
          <a:ext cx="0" cy="0"/>
          <a:chOff x="0" y="0"/>
          <a:chExt cx="0" cy="0"/>
        </a:xfrm>
      </p:grpSpPr>
      <p:pic>
        <p:nvPicPr>
          <p:cNvPr id="54" name="Google Shape;54;p1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5" name="Google Shape;5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ck">
  <p:cSld name="Black">
    <p:spTree>
      <p:nvGrpSpPr>
        <p:cNvPr id="1" name="Shape 58"/>
        <p:cNvGrpSpPr/>
        <p:nvPr/>
      </p:nvGrpSpPr>
      <p:grpSpPr>
        <a:xfrm>
          <a:off x="0" y="0"/>
          <a:ext cx="0" cy="0"/>
          <a:chOff x="0" y="0"/>
          <a:chExt cx="0" cy="0"/>
        </a:xfrm>
      </p:grpSpPr>
      <p:sp>
        <p:nvSpPr>
          <p:cNvPr id="59" name="Google Shape;59;p11"/>
          <p:cNvSpPr txBox="1">
            <a:spLocks noGrp="1"/>
          </p:cNvSpPr>
          <p:nvPr>
            <p:ph type="title"/>
          </p:nvPr>
        </p:nvSpPr>
        <p:spPr>
          <a:xfrm>
            <a:off x="838200" y="282011"/>
            <a:ext cx="10515600" cy="66657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0" name="Google Shape;60;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63" name="Google Shape;63;p11"/>
          <p:cNvSpPr/>
          <p:nvPr/>
        </p:nvSpPr>
        <p:spPr>
          <a:xfrm>
            <a:off x="0" y="0"/>
            <a:ext cx="12192000" cy="6858000"/>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2"/>
          <p:cNvPicPr preferRelativeResize="0"/>
          <p:nvPr/>
        </p:nvPicPr>
        <p:blipFill rotWithShape="1">
          <a:blip r:embed="rId7">
            <a:alphaModFix/>
          </a:blip>
          <a:srcRect/>
          <a:stretch/>
        </p:blipFill>
        <p:spPr>
          <a:xfrm>
            <a:off x="0" y="0"/>
            <a:ext cx="12192000" cy="6858000"/>
          </a:xfrm>
          <a:prstGeom prst="rect">
            <a:avLst/>
          </a:prstGeom>
          <a:noFill/>
          <a:ln>
            <a:noFill/>
          </a:ln>
        </p:spPr>
      </p:pic>
      <p:sp>
        <p:nvSpPr>
          <p:cNvPr id="7" name="Google Shape;7;p2"/>
          <p:cNvSpPr txBox="1">
            <a:spLocks noGrp="1"/>
          </p:cNvSpPr>
          <p:nvPr>
            <p:ph type="title"/>
          </p:nvPr>
        </p:nvSpPr>
        <p:spPr>
          <a:xfrm>
            <a:off x="838200" y="282011"/>
            <a:ext cx="10515600" cy="66657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2"/>
          <p:cNvSpPr txBox="1">
            <a:spLocks noGrp="1"/>
          </p:cNvSpPr>
          <p:nvPr>
            <p:ph type="body" idx="1"/>
          </p:nvPr>
        </p:nvSpPr>
        <p:spPr>
          <a:xfrm>
            <a:off x="838200" y="1230594"/>
            <a:ext cx="10515600" cy="4929277"/>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9" name="Google Shape;9;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 name="Google Shape;11;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 id="2147483657" r:id="rId5"/>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60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4727" y="3059045"/>
            <a:ext cx="11069345" cy="2290763"/>
          </a:xfrm>
        </p:spPr>
        <p:txBody>
          <a:bodyPr>
            <a:normAutofit/>
          </a:bodyPr>
          <a:lstStyle/>
          <a:p>
            <a:r>
              <a:rPr lang="en-US" sz="6600" dirty="0">
                <a:latin typeface="Red Hat Display" panose="02010303040201060303" pitchFamily="2" charset="0"/>
                <a:ea typeface="Red Hat Display" panose="02010303040201060303" pitchFamily="2" charset="0"/>
                <a:cs typeface="Red Hat Display" panose="02010303040201060303" pitchFamily="2" charset="0"/>
              </a:rPr>
              <a:t>Toward a Sustainable Agriculture</a:t>
            </a:r>
          </a:p>
        </p:txBody>
      </p:sp>
      <p:sp>
        <p:nvSpPr>
          <p:cNvPr id="3" name="Subtitle 2"/>
          <p:cNvSpPr>
            <a:spLocks noGrp="1"/>
          </p:cNvSpPr>
          <p:nvPr>
            <p:ph type="subTitle" idx="1"/>
          </p:nvPr>
        </p:nvSpPr>
        <p:spPr>
          <a:xfrm>
            <a:off x="734726" y="5202238"/>
            <a:ext cx="8735095" cy="1655762"/>
          </a:xfrm>
        </p:spPr>
        <p:txBody>
          <a:bodyPr/>
          <a:lstStyle/>
          <a:p>
            <a:r>
              <a:rPr lang="en-US" dirty="0">
                <a:latin typeface="Red Hat Text" panose="02010303040201060303" pitchFamily="2" charset="0"/>
                <a:ea typeface="Red Hat Text" panose="02010303040201060303" pitchFamily="2" charset="0"/>
                <a:cs typeface="Red Hat Text" panose="02010303040201060303" pitchFamily="2" charset="0"/>
              </a:rPr>
              <a:t>Module I (Section A): Introduction to Sustainable Agriculture</a:t>
            </a:r>
          </a:p>
        </p:txBody>
      </p:sp>
      <p:cxnSp>
        <p:nvCxnSpPr>
          <p:cNvPr id="5" name="Straight Connector 4">
            <a:extLst>
              <a:ext uri="{FF2B5EF4-FFF2-40B4-BE49-F238E27FC236}">
                <a16:creationId xmlns:a16="http://schemas.microsoft.com/office/drawing/2014/main" id="{4A1FC96E-9635-EA87-96A6-40DA0FA51A54}"/>
              </a:ext>
            </a:extLst>
          </p:cNvPr>
          <p:cNvCxnSpPr>
            <a:cxnSpLocks/>
          </p:cNvCxnSpPr>
          <p:nvPr/>
        </p:nvCxnSpPr>
        <p:spPr>
          <a:xfrm>
            <a:off x="817855" y="5133671"/>
            <a:ext cx="8263083"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pic>
        <p:nvPicPr>
          <p:cNvPr id="13" name="Picture 12" descr="A picture containing poster, graphics, cartoon, graphic design&#10;&#10;Description automatically generated">
            <a:extLst>
              <a:ext uri="{FF2B5EF4-FFF2-40B4-BE49-F238E27FC236}">
                <a16:creationId xmlns:a16="http://schemas.microsoft.com/office/drawing/2014/main" id="{E841721B-8D75-55AC-643C-4BD2FBCE2F91}"/>
              </a:ext>
            </a:extLst>
          </p:cNvPr>
          <p:cNvPicPr>
            <a:picLocks noChangeAspect="1"/>
          </p:cNvPicPr>
          <p:nvPr/>
        </p:nvPicPr>
        <p:blipFill>
          <a:blip r:embed="rId3"/>
          <a:stretch>
            <a:fillRect/>
          </a:stretch>
        </p:blipFill>
        <p:spPr>
          <a:xfrm>
            <a:off x="1940755" y="790083"/>
            <a:ext cx="852600" cy="1240145"/>
          </a:xfrm>
          <a:prstGeom prst="rect">
            <a:avLst/>
          </a:prstGeom>
        </p:spPr>
      </p:pic>
      <p:pic>
        <p:nvPicPr>
          <p:cNvPr id="19" name="Picture 18" descr="A picture containing symbol, logo, clipart, emblem&#10;&#10;Description automatically generated">
            <a:extLst>
              <a:ext uri="{FF2B5EF4-FFF2-40B4-BE49-F238E27FC236}">
                <a16:creationId xmlns:a16="http://schemas.microsoft.com/office/drawing/2014/main" id="{97E8F170-9EBB-C12F-53D3-27512214A8B8}"/>
              </a:ext>
            </a:extLst>
          </p:cNvPr>
          <p:cNvPicPr>
            <a:picLocks noChangeAspect="1"/>
          </p:cNvPicPr>
          <p:nvPr/>
        </p:nvPicPr>
        <p:blipFill>
          <a:blip r:embed="rId4"/>
          <a:stretch>
            <a:fillRect/>
          </a:stretch>
        </p:blipFill>
        <p:spPr>
          <a:xfrm>
            <a:off x="561674" y="758690"/>
            <a:ext cx="1379081" cy="1379081"/>
          </a:xfrm>
          <a:prstGeom prst="rect">
            <a:avLst/>
          </a:prstGeom>
        </p:spPr>
      </p:pic>
      <p:pic>
        <p:nvPicPr>
          <p:cNvPr id="6" name="Picture 5" descr="A picture containing text, font, logo, poster&#10;&#10;Description automatically generated">
            <a:extLst>
              <a:ext uri="{FF2B5EF4-FFF2-40B4-BE49-F238E27FC236}">
                <a16:creationId xmlns:a16="http://schemas.microsoft.com/office/drawing/2014/main" id="{A9185A9F-19D1-02C2-9674-8C12B785752B}"/>
              </a:ext>
            </a:extLst>
          </p:cNvPr>
          <p:cNvPicPr>
            <a:picLocks noChangeAspect="1"/>
          </p:cNvPicPr>
          <p:nvPr/>
        </p:nvPicPr>
        <p:blipFill>
          <a:blip r:embed="rId5"/>
          <a:stretch>
            <a:fillRect/>
          </a:stretch>
        </p:blipFill>
        <p:spPr>
          <a:xfrm>
            <a:off x="3099694" y="790082"/>
            <a:ext cx="1348554" cy="1240145"/>
          </a:xfrm>
          <a:prstGeom prst="rect">
            <a:avLst/>
          </a:prstGeom>
        </p:spPr>
      </p:pic>
    </p:spTree>
    <p:extLst>
      <p:ext uri="{BB962C8B-B14F-4D97-AF65-F5344CB8AC3E}">
        <p14:creationId xmlns:p14="http://schemas.microsoft.com/office/powerpoint/2010/main" val="1206289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5064-A598-0742-AA20-06399E2A76C4}"/>
              </a:ext>
            </a:extLst>
          </p:cNvPr>
          <p:cNvSpPr>
            <a:spLocks noGrp="1"/>
          </p:cNvSpPr>
          <p:nvPr>
            <p:ph type="title"/>
          </p:nvPr>
        </p:nvSpPr>
        <p:spPr>
          <a:xfrm>
            <a:off x="838200" y="785147"/>
            <a:ext cx="11067288" cy="640936"/>
          </a:xfrm>
        </p:spPr>
        <p:txBody>
          <a:bodyPr>
            <a:noAutofit/>
          </a:bodyPr>
          <a:lstStyle/>
          <a:p>
            <a:r>
              <a:rPr lang="en-US" sz="6000" b="1" dirty="0">
                <a:solidFill>
                  <a:schemeClr val="accent1"/>
                </a:solidFill>
                <a:latin typeface="Red Hat Display" panose="02010303040201060303" pitchFamily="2" charset="0"/>
                <a:ea typeface="Red Hat Display" panose="02010303040201060303" pitchFamily="2" charset="0"/>
                <a:cs typeface="Red Hat Display" panose="02010303040201060303" pitchFamily="2" charset="0"/>
              </a:rPr>
              <a:t>What is Sustainable Agriculture?</a:t>
            </a:r>
          </a:p>
        </p:txBody>
      </p:sp>
      <p:sp>
        <p:nvSpPr>
          <p:cNvPr id="3" name="Text Placeholder 2">
            <a:extLst>
              <a:ext uri="{FF2B5EF4-FFF2-40B4-BE49-F238E27FC236}">
                <a16:creationId xmlns:a16="http://schemas.microsoft.com/office/drawing/2014/main" id="{70022AA9-2E1C-4C4D-A9D6-3713740EDF8E}"/>
              </a:ext>
            </a:extLst>
          </p:cNvPr>
          <p:cNvSpPr>
            <a:spLocks noGrp="1"/>
          </p:cNvSpPr>
          <p:nvPr>
            <p:ph type="body" idx="1"/>
          </p:nvPr>
        </p:nvSpPr>
        <p:spPr>
          <a:xfrm>
            <a:off x="838200" y="2004774"/>
            <a:ext cx="10902696" cy="5048918"/>
          </a:xfrm>
        </p:spPr>
        <p:txBody>
          <a:bodyPr/>
          <a:lstStyle/>
          <a:p>
            <a:pPr marL="114300" indent="0">
              <a:buNone/>
            </a:pPr>
            <a:r>
              <a:rPr lang="en-US" altLang="en-US" sz="2800"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1990 Farm Bill: “…an integrated system of plant and animal production practices… that will</a:t>
            </a:r>
          </a:p>
          <a:p>
            <a:pPr marL="114300" indent="0">
              <a:buNone/>
            </a:pPr>
            <a:endParaRPr lang="en-US" altLang="en-US" sz="1100"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endParaRPr>
          </a:p>
          <a:p>
            <a:pPr lvl="1">
              <a:buClr>
                <a:schemeClr val="accent1"/>
              </a:buClr>
            </a:pPr>
            <a:r>
              <a:rPr lang="en-US" altLang="en-US" sz="2800"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satisfy human food and fiber needs</a:t>
            </a:r>
          </a:p>
          <a:p>
            <a:pPr lvl="1">
              <a:buClr>
                <a:schemeClr val="accent1"/>
              </a:buClr>
            </a:pPr>
            <a:r>
              <a:rPr lang="en-US" altLang="en-US" sz="2800"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enhance environmental quality</a:t>
            </a:r>
          </a:p>
          <a:p>
            <a:pPr lvl="1">
              <a:buClr>
                <a:schemeClr val="accent1"/>
              </a:buClr>
            </a:pPr>
            <a:r>
              <a:rPr lang="en-US" altLang="en-US" sz="2800"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make the most efficient use of nonrenewable resources</a:t>
            </a:r>
          </a:p>
          <a:p>
            <a:pPr lvl="1">
              <a:buClr>
                <a:schemeClr val="accent1"/>
              </a:buClr>
            </a:pPr>
            <a:r>
              <a:rPr lang="en-US" altLang="en-US" sz="2800"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sustain economic viability 	</a:t>
            </a:r>
          </a:p>
          <a:p>
            <a:pPr lvl="1">
              <a:buClr>
                <a:schemeClr val="accent1"/>
              </a:buClr>
            </a:pPr>
            <a:r>
              <a:rPr lang="en-US" altLang="en-US" sz="2800"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enhance quality of life.”</a:t>
            </a:r>
          </a:p>
          <a:p>
            <a:pPr marL="114300" indent="0">
              <a:buNone/>
            </a:pPr>
            <a:endParaRPr lang="en-US" dirty="0"/>
          </a:p>
        </p:txBody>
      </p:sp>
      <p:pic>
        <p:nvPicPr>
          <p:cNvPr id="4" name="Picture 3">
            <a:extLst>
              <a:ext uri="{FF2B5EF4-FFF2-40B4-BE49-F238E27FC236}">
                <a16:creationId xmlns:a16="http://schemas.microsoft.com/office/drawing/2014/main" id="{6DD8BF19-BABC-0009-2270-076D041270F7}"/>
              </a:ext>
            </a:extLst>
          </p:cNvPr>
          <p:cNvPicPr>
            <a:picLocks noChangeAspect="1"/>
          </p:cNvPicPr>
          <p:nvPr/>
        </p:nvPicPr>
        <p:blipFill>
          <a:blip r:embed="rId3"/>
          <a:stretch>
            <a:fillRect/>
          </a:stretch>
        </p:blipFill>
        <p:spPr>
          <a:xfrm>
            <a:off x="265774" y="6494929"/>
            <a:ext cx="11956668" cy="368095"/>
          </a:xfrm>
          <a:prstGeom prst="rect">
            <a:avLst/>
          </a:prstGeom>
        </p:spPr>
      </p:pic>
      <p:sp>
        <p:nvSpPr>
          <p:cNvPr id="6" name="TextBox 5">
            <a:extLst>
              <a:ext uri="{FF2B5EF4-FFF2-40B4-BE49-F238E27FC236}">
                <a16:creationId xmlns:a16="http://schemas.microsoft.com/office/drawing/2014/main" id="{7AA791AC-F293-DD88-A42A-695C357BAEDA}"/>
              </a:ext>
            </a:extLst>
          </p:cNvPr>
          <p:cNvSpPr txBox="1"/>
          <p:nvPr/>
        </p:nvSpPr>
        <p:spPr>
          <a:xfrm>
            <a:off x="356654" y="6525087"/>
            <a:ext cx="4028556" cy="307777"/>
          </a:xfrm>
          <a:prstGeom prst="rect">
            <a:avLst/>
          </a:prstGeom>
          <a:noFill/>
        </p:spPr>
        <p:txBody>
          <a:bodyPr wrap="square" rtlCol="0">
            <a:spAutoFit/>
          </a:bodyPr>
          <a:lstStyle/>
          <a:p>
            <a:r>
              <a:rPr lang="en-US" dirty="0">
                <a:solidFill>
                  <a:schemeClr val="bg1"/>
                </a:solidFill>
                <a:latin typeface="Red Hat Text" panose="02010303040201060303" pitchFamily="2" charset="0"/>
                <a:ea typeface="Red Hat Text" panose="02010303040201060303" pitchFamily="2" charset="0"/>
                <a:cs typeface="Red Hat Text" panose="02010303040201060303" pitchFamily="2" charset="0"/>
              </a:rPr>
              <a:t>Module I: Introduction to Sustainable Agriculture</a:t>
            </a:r>
          </a:p>
        </p:txBody>
      </p:sp>
    </p:spTree>
    <p:extLst>
      <p:ext uri="{BB962C8B-B14F-4D97-AF65-F5344CB8AC3E}">
        <p14:creationId xmlns:p14="http://schemas.microsoft.com/office/powerpoint/2010/main" val="2311046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55E95-EFD9-7746-8281-16EF1D05A83B}"/>
              </a:ext>
            </a:extLst>
          </p:cNvPr>
          <p:cNvSpPr>
            <a:spLocks noGrp="1"/>
          </p:cNvSpPr>
          <p:nvPr>
            <p:ph type="title"/>
          </p:nvPr>
        </p:nvSpPr>
        <p:spPr>
          <a:xfrm>
            <a:off x="838200" y="754783"/>
            <a:ext cx="11108378" cy="640936"/>
          </a:xfrm>
        </p:spPr>
        <p:txBody>
          <a:bodyPr>
            <a:noAutofit/>
          </a:bodyPr>
          <a:lstStyle/>
          <a:p>
            <a:r>
              <a:rPr lang="en-US" sz="5160" b="1" dirty="0">
                <a:solidFill>
                  <a:schemeClr val="accent1"/>
                </a:solidFill>
                <a:latin typeface="Red Hat Display" panose="02010303040201060303" pitchFamily="2" charset="0"/>
                <a:ea typeface="Red Hat Display" panose="02010303040201060303" pitchFamily="2" charset="0"/>
                <a:cs typeface="Red Hat Display" panose="02010303040201060303" pitchFamily="2" charset="0"/>
              </a:rPr>
              <a:t>Three-Legged Stool of Sustainability</a:t>
            </a:r>
          </a:p>
        </p:txBody>
      </p:sp>
      <p:pic>
        <p:nvPicPr>
          <p:cNvPr id="8" name="Picture 7" descr="A picture containing stool, text&#10;&#10;Description automatically generated">
            <a:extLst>
              <a:ext uri="{FF2B5EF4-FFF2-40B4-BE49-F238E27FC236}">
                <a16:creationId xmlns:a16="http://schemas.microsoft.com/office/drawing/2014/main" id="{9321BFCF-237A-B799-ECCF-66BFA62824EF}"/>
              </a:ext>
            </a:extLst>
          </p:cNvPr>
          <p:cNvPicPr>
            <a:picLocks noChangeAspect="1"/>
          </p:cNvPicPr>
          <p:nvPr/>
        </p:nvPicPr>
        <p:blipFill>
          <a:blip r:embed="rId3"/>
          <a:stretch>
            <a:fillRect/>
          </a:stretch>
        </p:blipFill>
        <p:spPr>
          <a:xfrm>
            <a:off x="3468437" y="1883207"/>
            <a:ext cx="5255126" cy="4393630"/>
          </a:xfrm>
          <a:prstGeom prst="rect">
            <a:avLst/>
          </a:prstGeom>
        </p:spPr>
      </p:pic>
      <p:pic>
        <p:nvPicPr>
          <p:cNvPr id="13" name="Picture 12">
            <a:extLst>
              <a:ext uri="{FF2B5EF4-FFF2-40B4-BE49-F238E27FC236}">
                <a16:creationId xmlns:a16="http://schemas.microsoft.com/office/drawing/2014/main" id="{A0372D8A-F569-E38A-3EBF-B451F404E0B9}"/>
              </a:ext>
            </a:extLst>
          </p:cNvPr>
          <p:cNvPicPr>
            <a:picLocks noChangeAspect="1"/>
          </p:cNvPicPr>
          <p:nvPr/>
        </p:nvPicPr>
        <p:blipFill>
          <a:blip r:embed="rId4"/>
          <a:stretch>
            <a:fillRect/>
          </a:stretch>
        </p:blipFill>
        <p:spPr>
          <a:xfrm>
            <a:off x="265774" y="6494929"/>
            <a:ext cx="11956668" cy="368095"/>
          </a:xfrm>
          <a:prstGeom prst="rect">
            <a:avLst/>
          </a:prstGeom>
        </p:spPr>
      </p:pic>
      <p:sp>
        <p:nvSpPr>
          <p:cNvPr id="14" name="TextBox 13">
            <a:extLst>
              <a:ext uri="{FF2B5EF4-FFF2-40B4-BE49-F238E27FC236}">
                <a16:creationId xmlns:a16="http://schemas.microsoft.com/office/drawing/2014/main" id="{4B0EC445-80BB-5234-1736-EC4FD1ADA842}"/>
              </a:ext>
            </a:extLst>
          </p:cNvPr>
          <p:cNvSpPr txBox="1"/>
          <p:nvPr/>
        </p:nvSpPr>
        <p:spPr>
          <a:xfrm>
            <a:off x="356654" y="6525087"/>
            <a:ext cx="4028556" cy="307777"/>
          </a:xfrm>
          <a:prstGeom prst="rect">
            <a:avLst/>
          </a:prstGeom>
          <a:noFill/>
        </p:spPr>
        <p:txBody>
          <a:bodyPr wrap="square" rtlCol="0">
            <a:spAutoFit/>
          </a:bodyPr>
          <a:lstStyle/>
          <a:p>
            <a:r>
              <a:rPr lang="en-US" dirty="0">
                <a:solidFill>
                  <a:schemeClr val="bg1"/>
                </a:solidFill>
                <a:latin typeface="Red Hat Text" panose="02010303040201060303" pitchFamily="2" charset="0"/>
                <a:ea typeface="Red Hat Text" panose="02010303040201060303" pitchFamily="2" charset="0"/>
                <a:cs typeface="Red Hat Text" panose="02010303040201060303" pitchFamily="2" charset="0"/>
              </a:rPr>
              <a:t>Module I: Introduction to Sustainable Agriculture</a:t>
            </a:r>
          </a:p>
        </p:txBody>
      </p:sp>
    </p:spTree>
    <p:extLst>
      <p:ext uri="{BB962C8B-B14F-4D97-AF65-F5344CB8AC3E}">
        <p14:creationId xmlns:p14="http://schemas.microsoft.com/office/powerpoint/2010/main" val="2861579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1B76-3E04-E145-A054-8710D4DE8285}"/>
              </a:ext>
            </a:extLst>
          </p:cNvPr>
          <p:cNvSpPr>
            <a:spLocks noGrp="1"/>
          </p:cNvSpPr>
          <p:nvPr>
            <p:ph type="title"/>
          </p:nvPr>
        </p:nvSpPr>
        <p:spPr>
          <a:xfrm>
            <a:off x="838200" y="764165"/>
            <a:ext cx="11153173" cy="640936"/>
          </a:xfrm>
        </p:spPr>
        <p:txBody>
          <a:bodyPr>
            <a:noAutofit/>
          </a:bodyPr>
          <a:lstStyle/>
          <a:p>
            <a:r>
              <a:rPr lang="en-US" sz="5600" b="1" dirty="0">
                <a:solidFill>
                  <a:schemeClr val="accent1"/>
                </a:solidFill>
                <a:latin typeface="Red Hat Display" panose="02010303040201060303" pitchFamily="2" charset="0"/>
                <a:ea typeface="Red Hat Display" panose="02010303040201060303" pitchFamily="2" charset="0"/>
                <a:cs typeface="Red Hat Display" panose="02010303040201060303" pitchFamily="2" charset="0"/>
              </a:rPr>
              <a:t>What is Economically Sustainable?</a:t>
            </a:r>
          </a:p>
        </p:txBody>
      </p:sp>
      <p:sp>
        <p:nvSpPr>
          <p:cNvPr id="3" name="Text Placeholder 2">
            <a:extLst>
              <a:ext uri="{FF2B5EF4-FFF2-40B4-BE49-F238E27FC236}">
                <a16:creationId xmlns:a16="http://schemas.microsoft.com/office/drawing/2014/main" id="{110511EE-B46F-7A40-B21F-9D54107DB74A}"/>
              </a:ext>
            </a:extLst>
          </p:cNvPr>
          <p:cNvSpPr>
            <a:spLocks noGrp="1"/>
          </p:cNvSpPr>
          <p:nvPr>
            <p:ph type="body" idx="1"/>
          </p:nvPr>
        </p:nvSpPr>
        <p:spPr>
          <a:xfrm>
            <a:off x="1322294" y="1699008"/>
            <a:ext cx="5186045" cy="5048918"/>
          </a:xfrm>
        </p:spPr>
        <p:txBody>
          <a:bodyPr/>
          <a:lstStyle/>
          <a:p>
            <a:pPr marL="114300" indent="0">
              <a:lnSpc>
                <a:spcPct val="100000"/>
              </a:lnSpc>
              <a:spcBef>
                <a:spcPts val="3400"/>
              </a:spcBef>
              <a:buClr>
                <a:schemeClr val="accent1"/>
              </a:buClr>
              <a:buNone/>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Provides a secure living for farm families  </a:t>
            </a:r>
          </a:p>
          <a:p>
            <a:pPr marL="114300" indent="0">
              <a:lnSpc>
                <a:spcPct val="100000"/>
              </a:lnSpc>
              <a:spcBef>
                <a:spcPts val="3400"/>
              </a:spcBef>
              <a:buClr>
                <a:schemeClr val="accent1"/>
              </a:buClr>
              <a:buNone/>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Provides a secure living to other workers in the food system</a:t>
            </a:r>
          </a:p>
          <a:p>
            <a:endParaRPr lang="en-US" dirty="0"/>
          </a:p>
        </p:txBody>
      </p:sp>
      <p:pic>
        <p:nvPicPr>
          <p:cNvPr id="6" name="Picture 5">
            <a:extLst>
              <a:ext uri="{FF2B5EF4-FFF2-40B4-BE49-F238E27FC236}">
                <a16:creationId xmlns:a16="http://schemas.microsoft.com/office/drawing/2014/main" id="{F230BAD5-2ED2-6FA5-0053-B340D04D049F}"/>
              </a:ext>
            </a:extLst>
          </p:cNvPr>
          <p:cNvPicPr>
            <a:picLocks noChangeAspect="1"/>
          </p:cNvPicPr>
          <p:nvPr/>
        </p:nvPicPr>
        <p:blipFill>
          <a:blip r:embed="rId3"/>
          <a:stretch>
            <a:fillRect/>
          </a:stretch>
        </p:blipFill>
        <p:spPr>
          <a:xfrm>
            <a:off x="265774" y="6494929"/>
            <a:ext cx="11956668" cy="368095"/>
          </a:xfrm>
          <a:prstGeom prst="rect">
            <a:avLst/>
          </a:prstGeom>
        </p:spPr>
      </p:pic>
      <p:sp>
        <p:nvSpPr>
          <p:cNvPr id="7" name="TextBox 6">
            <a:extLst>
              <a:ext uri="{FF2B5EF4-FFF2-40B4-BE49-F238E27FC236}">
                <a16:creationId xmlns:a16="http://schemas.microsoft.com/office/drawing/2014/main" id="{8BB42D98-DEA9-31A0-E229-0EBD0525B558}"/>
              </a:ext>
            </a:extLst>
          </p:cNvPr>
          <p:cNvSpPr txBox="1"/>
          <p:nvPr/>
        </p:nvSpPr>
        <p:spPr>
          <a:xfrm>
            <a:off x="356654" y="6525087"/>
            <a:ext cx="4028556" cy="307777"/>
          </a:xfrm>
          <a:prstGeom prst="rect">
            <a:avLst/>
          </a:prstGeom>
          <a:noFill/>
        </p:spPr>
        <p:txBody>
          <a:bodyPr wrap="square" rtlCol="0">
            <a:spAutoFit/>
          </a:bodyPr>
          <a:lstStyle/>
          <a:p>
            <a:r>
              <a:rPr lang="en-US" dirty="0">
                <a:solidFill>
                  <a:schemeClr val="bg1"/>
                </a:solidFill>
                <a:latin typeface="Red Hat Text" panose="02010303040201060303" pitchFamily="2" charset="0"/>
                <a:ea typeface="Red Hat Text" panose="02010303040201060303" pitchFamily="2" charset="0"/>
                <a:cs typeface="Red Hat Text" panose="02010303040201060303" pitchFamily="2" charset="0"/>
              </a:rPr>
              <a:t>Module I: Introduction to Sustainable Agriculture</a:t>
            </a:r>
          </a:p>
        </p:txBody>
      </p:sp>
      <p:pic>
        <p:nvPicPr>
          <p:cNvPr id="8" name="Picture 7" descr="money icon">
            <a:extLst>
              <a:ext uri="{FF2B5EF4-FFF2-40B4-BE49-F238E27FC236}">
                <a16:creationId xmlns:a16="http://schemas.microsoft.com/office/drawing/2014/main" id="{CFCDE413-7227-84FE-7FE4-713C2E84FCE4}"/>
              </a:ext>
            </a:extLst>
          </p:cNvPr>
          <p:cNvPicPr>
            <a:picLocks noChangeAspect="1"/>
          </p:cNvPicPr>
          <p:nvPr/>
        </p:nvPicPr>
        <p:blipFill>
          <a:blip r:embed="rId4"/>
          <a:stretch>
            <a:fillRect/>
          </a:stretch>
        </p:blipFill>
        <p:spPr>
          <a:xfrm>
            <a:off x="945777" y="2114246"/>
            <a:ext cx="579442" cy="579442"/>
          </a:xfrm>
          <a:prstGeom prst="rect">
            <a:avLst/>
          </a:prstGeom>
        </p:spPr>
      </p:pic>
      <p:pic>
        <p:nvPicPr>
          <p:cNvPr id="13" name="Picture 12" descr="money icon">
            <a:extLst>
              <a:ext uri="{FF2B5EF4-FFF2-40B4-BE49-F238E27FC236}">
                <a16:creationId xmlns:a16="http://schemas.microsoft.com/office/drawing/2014/main" id="{D37CC5B9-311E-80BF-3A5F-4347FAEBCD16}"/>
              </a:ext>
            </a:extLst>
          </p:cNvPr>
          <p:cNvPicPr>
            <a:picLocks noChangeAspect="1"/>
          </p:cNvPicPr>
          <p:nvPr/>
        </p:nvPicPr>
        <p:blipFill>
          <a:blip r:embed="rId4"/>
          <a:stretch>
            <a:fillRect/>
          </a:stretch>
        </p:blipFill>
        <p:spPr>
          <a:xfrm>
            <a:off x="945777" y="3402833"/>
            <a:ext cx="579442" cy="579442"/>
          </a:xfrm>
          <a:prstGeom prst="rect">
            <a:avLst/>
          </a:prstGeom>
        </p:spPr>
      </p:pic>
      <p:pic>
        <p:nvPicPr>
          <p:cNvPr id="18" name="Picture 17" descr="A picture containing grass, outdoor, plant, lighthouse&#10;&#10;Description automatically generated">
            <a:extLst>
              <a:ext uri="{FF2B5EF4-FFF2-40B4-BE49-F238E27FC236}">
                <a16:creationId xmlns:a16="http://schemas.microsoft.com/office/drawing/2014/main" id="{D54FBE0A-6D65-9454-3BD5-1B4DE2F4F25F}"/>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6717967" y="2270106"/>
            <a:ext cx="4528256" cy="3823729"/>
          </a:xfrm>
          <a:prstGeom prst="rect">
            <a:avLst/>
          </a:prstGeom>
        </p:spPr>
      </p:pic>
      <p:sp>
        <p:nvSpPr>
          <p:cNvPr id="4" name="TextBox 3">
            <a:extLst>
              <a:ext uri="{FF2B5EF4-FFF2-40B4-BE49-F238E27FC236}">
                <a16:creationId xmlns:a16="http://schemas.microsoft.com/office/drawing/2014/main" id="{8EDA57EC-2439-1114-34B1-FB48EA458A62}"/>
              </a:ext>
            </a:extLst>
          </p:cNvPr>
          <p:cNvSpPr txBox="1"/>
          <p:nvPr/>
        </p:nvSpPr>
        <p:spPr>
          <a:xfrm>
            <a:off x="6940121" y="6087495"/>
            <a:ext cx="4083947" cy="400110"/>
          </a:xfrm>
          <a:prstGeom prst="rect">
            <a:avLst/>
          </a:prstGeom>
          <a:noFill/>
        </p:spPr>
        <p:txBody>
          <a:bodyPr wrap="square" rtlCol="0">
            <a:spAutoFit/>
          </a:bodyPr>
          <a:lstStyle/>
          <a:p>
            <a:r>
              <a:rPr lang="en-US" sz="1000" dirty="0">
                <a:solidFill>
                  <a:schemeClr val="bg2">
                    <a:lumMod val="65000"/>
                  </a:schemeClr>
                </a:solidFill>
                <a:effectLst/>
                <a:latin typeface="Red Hat Text" panose="02010303040201060303" pitchFamily="2" charset="0"/>
                <a:ea typeface="Red Hat Text" panose="02010303040201060303" pitchFamily="2" charset="0"/>
                <a:cs typeface="Red Hat Text" panose="02010303040201060303" pitchFamily="2" charset="0"/>
              </a:rPr>
              <a:t>Richter, Bryce. </a:t>
            </a:r>
            <a:r>
              <a:rPr lang="en-US" sz="1000" i="1" dirty="0">
                <a:solidFill>
                  <a:schemeClr val="bg2">
                    <a:lumMod val="65000"/>
                  </a:schemeClr>
                </a:solidFill>
                <a:effectLst/>
                <a:latin typeface="Red Hat Text" panose="02010303040201060303" pitchFamily="2" charset="0"/>
                <a:ea typeface="Red Hat Text" panose="02010303040201060303" pitchFamily="2" charset="0"/>
                <a:cs typeface="Red Hat Text" panose="02010303040201060303" pitchFamily="2" charset="0"/>
              </a:rPr>
              <a:t>Aerial_Wis_Farmland18_0730</a:t>
            </a:r>
            <a:r>
              <a:rPr lang="en-US" sz="1000" dirty="0">
                <a:solidFill>
                  <a:schemeClr val="bg2">
                    <a:lumMod val="65000"/>
                  </a:schemeClr>
                </a:solidFill>
                <a:effectLst/>
                <a:latin typeface="Red Hat Text" panose="02010303040201060303" pitchFamily="2" charset="0"/>
                <a:ea typeface="Red Hat Text" panose="02010303040201060303" pitchFamily="2" charset="0"/>
                <a:cs typeface="Red Hat Text" panose="02010303040201060303" pitchFamily="2" charset="0"/>
              </a:rPr>
              <a:t>. Baraboo, 23 Oct. 2018. </a:t>
            </a:r>
          </a:p>
          <a:p>
            <a:endParaRPr lang="en-US" sz="1000"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endParaRPr>
          </a:p>
        </p:txBody>
      </p:sp>
    </p:spTree>
    <p:extLst>
      <p:ext uri="{BB962C8B-B14F-4D97-AF65-F5344CB8AC3E}">
        <p14:creationId xmlns:p14="http://schemas.microsoft.com/office/powerpoint/2010/main" val="2449723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BD668-2E5E-2012-6DBE-9B2B8EA27A79}"/>
              </a:ext>
            </a:extLst>
          </p:cNvPr>
          <p:cNvSpPr>
            <a:spLocks noGrp="1"/>
          </p:cNvSpPr>
          <p:nvPr>
            <p:ph type="title"/>
          </p:nvPr>
        </p:nvSpPr>
        <p:spPr>
          <a:xfrm>
            <a:off x="712884" y="760125"/>
            <a:ext cx="11062447" cy="640936"/>
          </a:xfrm>
        </p:spPr>
        <p:txBody>
          <a:bodyPr>
            <a:noAutofit/>
          </a:bodyPr>
          <a:lstStyle/>
          <a:p>
            <a:r>
              <a:rPr lang="en-US" sz="5980" b="1" dirty="0">
                <a:solidFill>
                  <a:schemeClr val="accent1"/>
                </a:solidFill>
                <a:latin typeface="Red Hat Display" panose="02010303040201060303" pitchFamily="2" charset="0"/>
                <a:ea typeface="Red Hat Display" panose="02010303040201060303" pitchFamily="2" charset="0"/>
                <a:cs typeface="Red Hat Display" panose="02010303040201060303" pitchFamily="2" charset="0"/>
              </a:rPr>
              <a:t>What is Environmentally Sound?</a:t>
            </a:r>
          </a:p>
        </p:txBody>
      </p:sp>
      <p:sp>
        <p:nvSpPr>
          <p:cNvPr id="3" name="Text Placeholder 2">
            <a:extLst>
              <a:ext uri="{FF2B5EF4-FFF2-40B4-BE49-F238E27FC236}">
                <a16:creationId xmlns:a16="http://schemas.microsoft.com/office/drawing/2014/main" id="{A74441BA-BF01-0205-D3B2-F81AC1EB035E}"/>
              </a:ext>
            </a:extLst>
          </p:cNvPr>
          <p:cNvSpPr>
            <a:spLocks noGrp="1"/>
          </p:cNvSpPr>
          <p:nvPr>
            <p:ph type="body" idx="1"/>
          </p:nvPr>
        </p:nvSpPr>
        <p:spPr>
          <a:xfrm>
            <a:off x="616746" y="2047681"/>
            <a:ext cx="6370308" cy="5048918"/>
          </a:xfrm>
        </p:spPr>
        <p:txBody>
          <a:bodyPr>
            <a:normAutofit/>
          </a:bodyPr>
          <a:lstStyle/>
          <a:p>
            <a:pPr>
              <a:buFont typeface="Wingdings" pitchFamily="2" charset="2"/>
              <a:buNone/>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Environmentally sound preserves the:</a:t>
            </a:r>
            <a:endParaRPr lang="en-US" altLang="en-US" sz="1100"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endParaRPr>
          </a:p>
          <a:p>
            <a:pPr lvl="1">
              <a:spcBef>
                <a:spcPts val="3400"/>
              </a:spcBef>
              <a:buClr>
                <a:schemeClr val="accent1"/>
              </a:buClr>
            </a:pPr>
            <a:r>
              <a:rPr lang="en-US" altLang="en-US" sz="2800"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Quality of soil, water, and air</a:t>
            </a:r>
          </a:p>
          <a:p>
            <a:pPr lvl="1">
              <a:spcBef>
                <a:spcPts val="3400"/>
              </a:spcBef>
              <a:buClr>
                <a:schemeClr val="accent1"/>
              </a:buClr>
            </a:pPr>
            <a:r>
              <a:rPr lang="en-US" altLang="en-US" sz="2800"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Cooperates with and is modeled on natural systems</a:t>
            </a:r>
          </a:p>
          <a:p>
            <a:pPr>
              <a:buFont typeface="Wingdings" pitchFamily="2" charset="2"/>
              <a:buNone/>
            </a:pPr>
            <a:endPar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endParaRPr>
          </a:p>
          <a:p>
            <a:endParaRPr lang="en-US" dirty="0"/>
          </a:p>
        </p:txBody>
      </p:sp>
      <p:pic>
        <p:nvPicPr>
          <p:cNvPr id="9" name="Picture 8" descr="A group of cows grazing in a field&#10;&#10;Description automatically generated with medium confidence">
            <a:extLst>
              <a:ext uri="{FF2B5EF4-FFF2-40B4-BE49-F238E27FC236}">
                <a16:creationId xmlns:a16="http://schemas.microsoft.com/office/drawing/2014/main" id="{B2EB8516-A738-1733-76D0-3CCE38D37F6C}"/>
              </a:ext>
            </a:extLst>
          </p:cNvPr>
          <p:cNvPicPr>
            <a:picLocks noChangeAspect="1"/>
          </p:cNvPicPr>
          <p:nvPr/>
        </p:nvPicPr>
        <p:blipFill>
          <a:blip r:embed="rId3"/>
          <a:stretch>
            <a:fillRect/>
          </a:stretch>
        </p:blipFill>
        <p:spPr>
          <a:xfrm>
            <a:off x="7101057" y="2342604"/>
            <a:ext cx="4674274" cy="3505705"/>
          </a:xfrm>
          <a:prstGeom prst="rect">
            <a:avLst/>
          </a:prstGeom>
        </p:spPr>
      </p:pic>
      <p:pic>
        <p:nvPicPr>
          <p:cNvPr id="4" name="Picture 3">
            <a:extLst>
              <a:ext uri="{FF2B5EF4-FFF2-40B4-BE49-F238E27FC236}">
                <a16:creationId xmlns:a16="http://schemas.microsoft.com/office/drawing/2014/main" id="{26E8B705-E4B8-6197-02BB-FDB2081EC3F2}"/>
              </a:ext>
            </a:extLst>
          </p:cNvPr>
          <p:cNvPicPr>
            <a:picLocks noChangeAspect="1"/>
          </p:cNvPicPr>
          <p:nvPr/>
        </p:nvPicPr>
        <p:blipFill>
          <a:blip r:embed="rId4"/>
          <a:stretch>
            <a:fillRect/>
          </a:stretch>
        </p:blipFill>
        <p:spPr>
          <a:xfrm>
            <a:off x="265774" y="6494929"/>
            <a:ext cx="11956668" cy="368095"/>
          </a:xfrm>
          <a:prstGeom prst="rect">
            <a:avLst/>
          </a:prstGeom>
        </p:spPr>
      </p:pic>
      <p:sp>
        <p:nvSpPr>
          <p:cNvPr id="5" name="TextBox 4">
            <a:extLst>
              <a:ext uri="{FF2B5EF4-FFF2-40B4-BE49-F238E27FC236}">
                <a16:creationId xmlns:a16="http://schemas.microsoft.com/office/drawing/2014/main" id="{186D95D7-5DF8-58B2-EBE0-13890733700B}"/>
              </a:ext>
            </a:extLst>
          </p:cNvPr>
          <p:cNvSpPr txBox="1"/>
          <p:nvPr/>
        </p:nvSpPr>
        <p:spPr>
          <a:xfrm>
            <a:off x="356654" y="6525087"/>
            <a:ext cx="4028556" cy="307777"/>
          </a:xfrm>
          <a:prstGeom prst="rect">
            <a:avLst/>
          </a:prstGeom>
          <a:noFill/>
        </p:spPr>
        <p:txBody>
          <a:bodyPr wrap="square" rtlCol="0">
            <a:spAutoFit/>
          </a:bodyPr>
          <a:lstStyle/>
          <a:p>
            <a:r>
              <a:rPr lang="en-US" dirty="0">
                <a:solidFill>
                  <a:schemeClr val="bg1"/>
                </a:solidFill>
                <a:latin typeface="Red Hat Text" panose="02010303040201060303" pitchFamily="2" charset="0"/>
                <a:ea typeface="Red Hat Text" panose="02010303040201060303" pitchFamily="2" charset="0"/>
                <a:cs typeface="Red Hat Text" panose="02010303040201060303" pitchFamily="2" charset="0"/>
              </a:rPr>
              <a:t>Module I: Introduction to Sustainable Agriculture</a:t>
            </a:r>
          </a:p>
        </p:txBody>
      </p:sp>
    </p:spTree>
    <p:extLst>
      <p:ext uri="{BB962C8B-B14F-4D97-AF65-F5344CB8AC3E}">
        <p14:creationId xmlns:p14="http://schemas.microsoft.com/office/powerpoint/2010/main" val="4267300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30884-023F-A6F6-0368-6EC0857AE3EB}"/>
              </a:ext>
            </a:extLst>
          </p:cNvPr>
          <p:cNvSpPr>
            <a:spLocks noGrp="1"/>
          </p:cNvSpPr>
          <p:nvPr>
            <p:ph type="title"/>
          </p:nvPr>
        </p:nvSpPr>
        <p:spPr>
          <a:xfrm>
            <a:off x="838199" y="813913"/>
            <a:ext cx="11008659" cy="640936"/>
          </a:xfrm>
        </p:spPr>
        <p:txBody>
          <a:bodyPr>
            <a:noAutofit/>
          </a:bodyPr>
          <a:lstStyle/>
          <a:p>
            <a:r>
              <a:rPr lang="en-US" sz="6740" b="1" dirty="0">
                <a:solidFill>
                  <a:schemeClr val="accent1"/>
                </a:solidFill>
                <a:latin typeface="Red Hat Display" panose="02010303040201060303" pitchFamily="2" charset="0"/>
                <a:ea typeface="Red Hat Display" panose="02010303040201060303" pitchFamily="2" charset="0"/>
                <a:cs typeface="Red Hat Display" panose="02010303040201060303" pitchFamily="2" charset="0"/>
              </a:rPr>
              <a:t>What is Socially Sustainable?</a:t>
            </a:r>
          </a:p>
        </p:txBody>
      </p:sp>
      <p:sp>
        <p:nvSpPr>
          <p:cNvPr id="3" name="Text Placeholder 2">
            <a:extLst>
              <a:ext uri="{FF2B5EF4-FFF2-40B4-BE49-F238E27FC236}">
                <a16:creationId xmlns:a16="http://schemas.microsoft.com/office/drawing/2014/main" id="{88709708-3D47-2533-1F4F-FE9D71A24C06}"/>
              </a:ext>
            </a:extLst>
          </p:cNvPr>
          <p:cNvSpPr>
            <a:spLocks noGrp="1"/>
          </p:cNvSpPr>
          <p:nvPr>
            <p:ph type="body" idx="1"/>
          </p:nvPr>
        </p:nvSpPr>
        <p:spPr>
          <a:xfrm>
            <a:off x="838200" y="2037420"/>
            <a:ext cx="4876800" cy="3233827"/>
          </a:xfrm>
        </p:spPr>
        <p:txBody>
          <a:bodyPr>
            <a:normAutofit/>
          </a:bodyPr>
          <a:lstStyle/>
          <a:p>
            <a:pPr marL="114300" indent="0">
              <a:buClr>
                <a:schemeClr val="tx1"/>
              </a:buClr>
              <a:buNone/>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Socially Sustainable is:</a:t>
            </a:r>
            <a:endParaRPr lang="en-US" altLang="en-US" sz="1100"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endParaRPr>
          </a:p>
          <a:p>
            <a:pPr marL="571500" lvl="1" indent="0">
              <a:spcBef>
                <a:spcPts val="3400"/>
              </a:spcBef>
              <a:buClr>
                <a:schemeClr val="accent1"/>
              </a:buClr>
              <a:buNone/>
            </a:pPr>
            <a:r>
              <a:rPr lang="en-US" altLang="en-US" sz="2800"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    Good for families</a:t>
            </a:r>
          </a:p>
          <a:p>
            <a:pPr marL="571500" lvl="1" indent="0">
              <a:spcBef>
                <a:spcPts val="3400"/>
              </a:spcBef>
              <a:buClr>
                <a:schemeClr val="accent1"/>
              </a:buClr>
              <a:buNone/>
            </a:pPr>
            <a:r>
              <a:rPr lang="en-US" altLang="en-US" sz="2800"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    Supports communities</a:t>
            </a:r>
          </a:p>
          <a:p>
            <a:pPr marL="571500" lvl="1" indent="0">
              <a:spcBef>
                <a:spcPts val="3400"/>
              </a:spcBef>
              <a:buClr>
                <a:schemeClr val="accent1"/>
              </a:buClr>
              <a:buNone/>
            </a:pPr>
            <a:r>
              <a:rPr lang="en-US" altLang="en-US" sz="2800"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    Fair to all involved	</a:t>
            </a:r>
          </a:p>
          <a:p>
            <a:pPr marL="114300" indent="0">
              <a:buNone/>
            </a:pPr>
            <a:endParaRPr lang="en-US" dirty="0"/>
          </a:p>
        </p:txBody>
      </p:sp>
      <p:pic>
        <p:nvPicPr>
          <p:cNvPr id="4" name="Picture 3">
            <a:extLst>
              <a:ext uri="{FF2B5EF4-FFF2-40B4-BE49-F238E27FC236}">
                <a16:creationId xmlns:a16="http://schemas.microsoft.com/office/drawing/2014/main" id="{6986C454-F3CF-2361-FFBD-EBD2A9225DF5}"/>
              </a:ext>
            </a:extLst>
          </p:cNvPr>
          <p:cNvPicPr>
            <a:picLocks noChangeAspect="1"/>
          </p:cNvPicPr>
          <p:nvPr/>
        </p:nvPicPr>
        <p:blipFill>
          <a:blip r:embed="rId3"/>
          <a:stretch>
            <a:fillRect/>
          </a:stretch>
        </p:blipFill>
        <p:spPr>
          <a:xfrm>
            <a:off x="265774" y="6494929"/>
            <a:ext cx="11956668" cy="368095"/>
          </a:xfrm>
          <a:prstGeom prst="rect">
            <a:avLst/>
          </a:prstGeom>
        </p:spPr>
      </p:pic>
      <p:sp>
        <p:nvSpPr>
          <p:cNvPr id="5" name="TextBox 4">
            <a:extLst>
              <a:ext uri="{FF2B5EF4-FFF2-40B4-BE49-F238E27FC236}">
                <a16:creationId xmlns:a16="http://schemas.microsoft.com/office/drawing/2014/main" id="{DAEC02AE-2DAE-2BA2-ACA0-5602A3CBD4BC}"/>
              </a:ext>
            </a:extLst>
          </p:cNvPr>
          <p:cNvSpPr txBox="1"/>
          <p:nvPr/>
        </p:nvSpPr>
        <p:spPr>
          <a:xfrm>
            <a:off x="356654" y="6525087"/>
            <a:ext cx="4028556" cy="307777"/>
          </a:xfrm>
          <a:prstGeom prst="rect">
            <a:avLst/>
          </a:prstGeom>
          <a:noFill/>
        </p:spPr>
        <p:txBody>
          <a:bodyPr wrap="square" rtlCol="0">
            <a:spAutoFit/>
          </a:bodyPr>
          <a:lstStyle/>
          <a:p>
            <a:r>
              <a:rPr lang="en-US" dirty="0">
                <a:solidFill>
                  <a:schemeClr val="bg1"/>
                </a:solidFill>
                <a:latin typeface="Red Hat Text" panose="02010303040201060303" pitchFamily="2" charset="0"/>
                <a:ea typeface="Red Hat Text" panose="02010303040201060303" pitchFamily="2" charset="0"/>
                <a:cs typeface="Red Hat Text" panose="02010303040201060303" pitchFamily="2" charset="0"/>
              </a:rPr>
              <a:t>Module I: Introduction to Sustainable Agriculture</a:t>
            </a:r>
          </a:p>
        </p:txBody>
      </p:sp>
      <p:pic>
        <p:nvPicPr>
          <p:cNvPr id="6" name="Picture 5" descr="group of people icon">
            <a:extLst>
              <a:ext uri="{FF2B5EF4-FFF2-40B4-BE49-F238E27FC236}">
                <a16:creationId xmlns:a16="http://schemas.microsoft.com/office/drawing/2014/main" id="{96DB5972-ADF6-5175-462B-E23E8C15ED88}"/>
              </a:ext>
            </a:extLst>
          </p:cNvPr>
          <p:cNvPicPr>
            <a:picLocks noChangeAspect="1"/>
          </p:cNvPicPr>
          <p:nvPr/>
        </p:nvPicPr>
        <p:blipFill>
          <a:blip r:embed="rId4"/>
          <a:stretch>
            <a:fillRect/>
          </a:stretch>
        </p:blipFill>
        <p:spPr>
          <a:xfrm>
            <a:off x="1240205" y="2914201"/>
            <a:ext cx="588596" cy="588596"/>
          </a:xfrm>
          <a:prstGeom prst="rect">
            <a:avLst/>
          </a:prstGeom>
        </p:spPr>
      </p:pic>
      <p:pic>
        <p:nvPicPr>
          <p:cNvPr id="7" name="Picture 6" descr="group of people icon">
            <a:extLst>
              <a:ext uri="{FF2B5EF4-FFF2-40B4-BE49-F238E27FC236}">
                <a16:creationId xmlns:a16="http://schemas.microsoft.com/office/drawing/2014/main" id="{2F96A25A-5308-F62E-C776-02CDADB0C3C7}"/>
              </a:ext>
            </a:extLst>
          </p:cNvPr>
          <p:cNvPicPr>
            <a:picLocks noChangeAspect="1"/>
          </p:cNvPicPr>
          <p:nvPr/>
        </p:nvPicPr>
        <p:blipFill>
          <a:blip r:embed="rId4"/>
          <a:stretch>
            <a:fillRect/>
          </a:stretch>
        </p:blipFill>
        <p:spPr>
          <a:xfrm>
            <a:off x="1240205" y="3677579"/>
            <a:ext cx="588596" cy="588596"/>
          </a:xfrm>
          <a:prstGeom prst="rect">
            <a:avLst/>
          </a:prstGeom>
        </p:spPr>
      </p:pic>
      <p:pic>
        <p:nvPicPr>
          <p:cNvPr id="8" name="Picture 7" descr="group of people icon">
            <a:extLst>
              <a:ext uri="{FF2B5EF4-FFF2-40B4-BE49-F238E27FC236}">
                <a16:creationId xmlns:a16="http://schemas.microsoft.com/office/drawing/2014/main" id="{22B1056F-5334-F43D-3FF3-64097CAAD49D}"/>
              </a:ext>
            </a:extLst>
          </p:cNvPr>
          <p:cNvPicPr>
            <a:picLocks noChangeAspect="1"/>
          </p:cNvPicPr>
          <p:nvPr/>
        </p:nvPicPr>
        <p:blipFill>
          <a:blip r:embed="rId4"/>
          <a:stretch>
            <a:fillRect/>
          </a:stretch>
        </p:blipFill>
        <p:spPr>
          <a:xfrm>
            <a:off x="1240205" y="4527554"/>
            <a:ext cx="588596" cy="588596"/>
          </a:xfrm>
          <a:prstGeom prst="rect">
            <a:avLst/>
          </a:prstGeom>
        </p:spPr>
      </p:pic>
      <p:pic>
        <p:nvPicPr>
          <p:cNvPr id="10" name="Picture 9" descr="A group of people standing around a table full of potatoes&#10;&#10;Description automatically generated with medium confidence">
            <a:extLst>
              <a:ext uri="{FF2B5EF4-FFF2-40B4-BE49-F238E27FC236}">
                <a16:creationId xmlns:a16="http://schemas.microsoft.com/office/drawing/2014/main" id="{0C716CFB-577B-8B1B-4637-644C75D652D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33209" y="2199137"/>
            <a:ext cx="5402465" cy="3592956"/>
          </a:xfrm>
          <a:prstGeom prst="rect">
            <a:avLst/>
          </a:prstGeom>
        </p:spPr>
      </p:pic>
      <p:sp>
        <p:nvSpPr>
          <p:cNvPr id="11" name="TextBox 10">
            <a:extLst>
              <a:ext uri="{FF2B5EF4-FFF2-40B4-BE49-F238E27FC236}">
                <a16:creationId xmlns:a16="http://schemas.microsoft.com/office/drawing/2014/main" id="{275D7C8F-556E-FFC7-4C2C-DA2320EF3E0C}"/>
              </a:ext>
            </a:extLst>
          </p:cNvPr>
          <p:cNvSpPr txBox="1"/>
          <p:nvPr/>
        </p:nvSpPr>
        <p:spPr>
          <a:xfrm>
            <a:off x="1748119" y="5397870"/>
            <a:ext cx="3158708" cy="954107"/>
          </a:xfrm>
          <a:prstGeom prst="rect">
            <a:avLst/>
          </a:prstGeom>
          <a:noFill/>
        </p:spPr>
        <p:txBody>
          <a:bodyPr wrap="square" rtlCol="0">
            <a:spAutoFit/>
          </a:bodyPr>
          <a:lstStyle/>
          <a:p>
            <a:r>
              <a:rPr lang="en-US" sz="2800"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Provides access to good food for all</a:t>
            </a:r>
          </a:p>
        </p:txBody>
      </p:sp>
      <p:pic>
        <p:nvPicPr>
          <p:cNvPr id="12" name="Picture 11" descr="group of people icon">
            <a:extLst>
              <a:ext uri="{FF2B5EF4-FFF2-40B4-BE49-F238E27FC236}">
                <a16:creationId xmlns:a16="http://schemas.microsoft.com/office/drawing/2014/main" id="{54C5A8AC-BD28-F8C0-0CFE-555894EAEF1F}"/>
              </a:ext>
            </a:extLst>
          </p:cNvPr>
          <p:cNvPicPr>
            <a:picLocks noChangeAspect="1"/>
          </p:cNvPicPr>
          <p:nvPr/>
        </p:nvPicPr>
        <p:blipFill>
          <a:blip r:embed="rId4"/>
          <a:stretch>
            <a:fillRect/>
          </a:stretch>
        </p:blipFill>
        <p:spPr>
          <a:xfrm>
            <a:off x="1240205" y="5271247"/>
            <a:ext cx="588596" cy="588596"/>
          </a:xfrm>
          <a:prstGeom prst="rect">
            <a:avLst/>
          </a:prstGeom>
        </p:spPr>
      </p:pic>
      <p:sp>
        <p:nvSpPr>
          <p:cNvPr id="9" name="TextBox 8">
            <a:extLst>
              <a:ext uri="{FF2B5EF4-FFF2-40B4-BE49-F238E27FC236}">
                <a16:creationId xmlns:a16="http://schemas.microsoft.com/office/drawing/2014/main" id="{35BB92F8-A526-8D77-AED4-058FB4FF6557}"/>
              </a:ext>
            </a:extLst>
          </p:cNvPr>
          <p:cNvSpPr txBox="1"/>
          <p:nvPr/>
        </p:nvSpPr>
        <p:spPr>
          <a:xfrm>
            <a:off x="7406092" y="5792093"/>
            <a:ext cx="3610286" cy="461665"/>
          </a:xfrm>
          <a:prstGeom prst="rect">
            <a:avLst/>
          </a:prstGeom>
          <a:noFill/>
        </p:spPr>
        <p:txBody>
          <a:bodyPr wrap="square" rtlCol="0">
            <a:spAutoFit/>
          </a:bodyPr>
          <a:lstStyle/>
          <a:p>
            <a:r>
              <a:rPr lang="en-US" sz="1000" dirty="0">
                <a:solidFill>
                  <a:schemeClr val="bg2">
                    <a:lumMod val="65000"/>
                  </a:schemeClr>
                </a:solidFill>
                <a:effectLst/>
                <a:latin typeface="Red Hat Text" panose="02010303040201060303" pitchFamily="2" charset="0"/>
                <a:ea typeface="Red Hat Text" panose="02010303040201060303" pitchFamily="2" charset="0"/>
                <a:cs typeface="Red Hat Text" panose="02010303040201060303" pitchFamily="2" charset="0"/>
              </a:rPr>
              <a:t>Dotzour, Althea. </a:t>
            </a:r>
            <a:r>
              <a:rPr lang="en-US" sz="1000" i="1" dirty="0">
                <a:solidFill>
                  <a:schemeClr val="bg2">
                    <a:lumMod val="65000"/>
                  </a:schemeClr>
                </a:solidFill>
                <a:effectLst/>
                <a:latin typeface="Red Hat Text" panose="02010303040201060303" pitchFamily="2" charset="0"/>
                <a:ea typeface="Red Hat Text" panose="02010303040201060303" pitchFamily="2" charset="0"/>
                <a:cs typeface="Red Hat Text" panose="02010303040201060303" pitchFamily="2" charset="0"/>
              </a:rPr>
              <a:t>_AD14595</a:t>
            </a:r>
            <a:r>
              <a:rPr lang="en-US" sz="1000" dirty="0">
                <a:solidFill>
                  <a:schemeClr val="bg2">
                    <a:lumMod val="65000"/>
                  </a:schemeClr>
                </a:solidFill>
                <a:effectLst/>
                <a:latin typeface="Red Hat Text" panose="02010303040201060303" pitchFamily="2" charset="0"/>
                <a:ea typeface="Red Hat Text" panose="02010303040201060303" pitchFamily="2" charset="0"/>
                <a:cs typeface="Red Hat Text" panose="02010303040201060303" pitchFamily="2" charset="0"/>
              </a:rPr>
              <a:t>. Madison, 9 Apr. 2022. </a:t>
            </a:r>
          </a:p>
          <a:p>
            <a:endParaRPr lang="en-US" dirty="0"/>
          </a:p>
        </p:txBody>
      </p:sp>
    </p:spTree>
    <p:extLst>
      <p:ext uri="{BB962C8B-B14F-4D97-AF65-F5344CB8AC3E}">
        <p14:creationId xmlns:p14="http://schemas.microsoft.com/office/powerpoint/2010/main" val="823275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068235B-1BC8-0CC7-4E82-45E83EE3A9DB}"/>
              </a:ext>
            </a:extLst>
          </p:cNvPr>
          <p:cNvSpPr>
            <a:spLocks noGrp="1"/>
          </p:cNvSpPr>
          <p:nvPr>
            <p:ph type="body" idx="1"/>
          </p:nvPr>
        </p:nvSpPr>
        <p:spPr>
          <a:xfrm>
            <a:off x="824753" y="1693506"/>
            <a:ext cx="10515600" cy="5048918"/>
          </a:xfrm>
        </p:spPr>
        <p:txBody>
          <a:bodyPr/>
          <a:lstStyle/>
          <a:p>
            <a:pPr>
              <a:lnSpc>
                <a:spcPct val="100000"/>
              </a:lnSpc>
              <a:spcBef>
                <a:spcPts val="3400"/>
              </a:spcBef>
              <a:buClr>
                <a:schemeClr val="accent1"/>
              </a:buClr>
              <a:buSzTx/>
            </a:pPr>
            <a:r>
              <a:rPr lang="en-US" altLang="en-US" b="1" dirty="0">
                <a:solidFill>
                  <a:schemeClr val="accent1"/>
                </a:solidFill>
                <a:latin typeface="Red Hat Text" panose="02010303040201060303" pitchFamily="2" charset="0"/>
                <a:ea typeface="Red Hat Text" panose="02010303040201060303" pitchFamily="2" charset="0"/>
                <a:cs typeface="Red Hat Text" panose="02010303040201060303" pitchFamily="2" charset="0"/>
              </a:rPr>
              <a:t>Goals:</a:t>
            </a:r>
            <a:r>
              <a:rPr lang="en-US" altLang="en-US" dirty="0">
                <a:solidFill>
                  <a:schemeClr val="accent1"/>
                </a:solidFill>
                <a:latin typeface="Red Hat Text" panose="02010303040201060303" pitchFamily="2" charset="0"/>
                <a:ea typeface="Red Hat Text" panose="02010303040201060303" pitchFamily="2" charset="0"/>
                <a:cs typeface="Red Hat Text" panose="02010303040201060303" pitchFamily="2" charset="0"/>
              </a:rPr>
              <a:t> </a:t>
            </a: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A desired end</a:t>
            </a:r>
          </a:p>
          <a:p>
            <a:pPr>
              <a:lnSpc>
                <a:spcPct val="100000"/>
              </a:lnSpc>
              <a:spcBef>
                <a:spcPts val="3400"/>
              </a:spcBef>
              <a:buClr>
                <a:schemeClr val="accent1"/>
              </a:buClr>
              <a:buSzTx/>
            </a:pPr>
            <a:r>
              <a:rPr lang="en-US" altLang="en-US" b="1" dirty="0">
                <a:solidFill>
                  <a:schemeClr val="accent1"/>
                </a:solidFill>
                <a:latin typeface="Red Hat Text" panose="02010303040201060303" pitchFamily="2" charset="0"/>
                <a:ea typeface="Red Hat Text" panose="02010303040201060303" pitchFamily="2" charset="0"/>
                <a:cs typeface="Red Hat Text" panose="02010303040201060303" pitchFamily="2" charset="0"/>
              </a:rPr>
              <a:t>Practices:</a:t>
            </a:r>
            <a:r>
              <a:rPr lang="en-US" altLang="en-US" dirty="0">
                <a:solidFill>
                  <a:schemeClr val="accent1"/>
                </a:solidFill>
                <a:latin typeface="Red Hat Text" panose="02010303040201060303" pitchFamily="2" charset="0"/>
                <a:ea typeface="Red Hat Text" panose="02010303040201060303" pitchFamily="2" charset="0"/>
                <a:cs typeface="Red Hat Text" panose="02010303040201060303" pitchFamily="2" charset="0"/>
              </a:rPr>
              <a:t> </a:t>
            </a: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Actions to achieve a goal</a:t>
            </a:r>
          </a:p>
          <a:p>
            <a:pPr marL="114300" indent="0">
              <a:buNone/>
            </a:pPr>
            <a:endParaRPr 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endParaRPr>
          </a:p>
        </p:txBody>
      </p:sp>
      <p:pic>
        <p:nvPicPr>
          <p:cNvPr id="4" name="Picture 4">
            <a:extLst>
              <a:ext uri="{FF2B5EF4-FFF2-40B4-BE49-F238E27FC236}">
                <a16:creationId xmlns:a16="http://schemas.microsoft.com/office/drawing/2014/main" id="{EBFF04B8-61FC-E39A-F646-F1C4919C4E1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451609" y="2191899"/>
            <a:ext cx="4481522" cy="338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3DD65DDC-C397-60D2-D17C-490DFEAA182C}"/>
              </a:ext>
            </a:extLst>
          </p:cNvPr>
          <p:cNvPicPr>
            <a:picLocks noChangeAspect="1"/>
          </p:cNvPicPr>
          <p:nvPr/>
        </p:nvPicPr>
        <p:blipFill>
          <a:blip r:embed="rId4"/>
          <a:stretch>
            <a:fillRect/>
          </a:stretch>
        </p:blipFill>
        <p:spPr>
          <a:xfrm>
            <a:off x="265774" y="6494929"/>
            <a:ext cx="11956668" cy="368095"/>
          </a:xfrm>
          <a:prstGeom prst="rect">
            <a:avLst/>
          </a:prstGeom>
        </p:spPr>
      </p:pic>
      <p:sp>
        <p:nvSpPr>
          <p:cNvPr id="6" name="TextBox 5">
            <a:extLst>
              <a:ext uri="{FF2B5EF4-FFF2-40B4-BE49-F238E27FC236}">
                <a16:creationId xmlns:a16="http://schemas.microsoft.com/office/drawing/2014/main" id="{B8BA5A1A-A812-507D-7CE1-C819D3928197}"/>
              </a:ext>
            </a:extLst>
          </p:cNvPr>
          <p:cNvSpPr txBox="1"/>
          <p:nvPr/>
        </p:nvSpPr>
        <p:spPr>
          <a:xfrm>
            <a:off x="356654" y="6525087"/>
            <a:ext cx="4028556" cy="307777"/>
          </a:xfrm>
          <a:prstGeom prst="rect">
            <a:avLst/>
          </a:prstGeom>
          <a:noFill/>
        </p:spPr>
        <p:txBody>
          <a:bodyPr wrap="square" rtlCol="0">
            <a:spAutoFit/>
          </a:bodyPr>
          <a:lstStyle/>
          <a:p>
            <a:r>
              <a:rPr lang="en-US" dirty="0">
                <a:solidFill>
                  <a:schemeClr val="bg1"/>
                </a:solidFill>
                <a:latin typeface="Red Hat Text" panose="02010303040201060303" pitchFamily="2" charset="0"/>
                <a:ea typeface="Red Hat Text" panose="02010303040201060303" pitchFamily="2" charset="0"/>
                <a:cs typeface="Red Hat Text" panose="02010303040201060303" pitchFamily="2" charset="0"/>
              </a:rPr>
              <a:t>Module I: Introduction to Sustainable Agriculture</a:t>
            </a:r>
          </a:p>
        </p:txBody>
      </p:sp>
      <p:sp>
        <p:nvSpPr>
          <p:cNvPr id="7" name="Title 1">
            <a:extLst>
              <a:ext uri="{FF2B5EF4-FFF2-40B4-BE49-F238E27FC236}">
                <a16:creationId xmlns:a16="http://schemas.microsoft.com/office/drawing/2014/main" id="{787D0818-93A3-4D87-EA9E-1B80E6B71589}"/>
              </a:ext>
            </a:extLst>
          </p:cNvPr>
          <p:cNvSpPr>
            <a:spLocks noGrp="1"/>
          </p:cNvSpPr>
          <p:nvPr>
            <p:ph type="title"/>
          </p:nvPr>
        </p:nvSpPr>
        <p:spPr>
          <a:xfrm>
            <a:off x="824753" y="637274"/>
            <a:ext cx="11108378" cy="640936"/>
          </a:xfrm>
        </p:spPr>
        <p:txBody>
          <a:bodyPr>
            <a:noAutofit/>
          </a:bodyPr>
          <a:lstStyle/>
          <a:p>
            <a:r>
              <a:rPr lang="en-US" sz="3600" b="1" dirty="0">
                <a:solidFill>
                  <a:schemeClr val="accent1"/>
                </a:solidFill>
                <a:latin typeface="Red Hat Display" panose="02010303040201060303" pitchFamily="2" charset="0"/>
                <a:ea typeface="Red Hat Display" panose="02010303040201060303" pitchFamily="2" charset="0"/>
                <a:cs typeface="Red Hat Display" panose="02010303040201060303" pitchFamily="2" charset="0"/>
              </a:rPr>
              <a:t>What is the Difference Between Goals and Practices?</a:t>
            </a:r>
          </a:p>
        </p:txBody>
      </p:sp>
    </p:spTree>
    <p:extLst>
      <p:ext uri="{BB962C8B-B14F-4D97-AF65-F5344CB8AC3E}">
        <p14:creationId xmlns:p14="http://schemas.microsoft.com/office/powerpoint/2010/main" val="2832571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9B092-602E-012A-6785-9432202BD26D}"/>
              </a:ext>
            </a:extLst>
          </p:cNvPr>
          <p:cNvSpPr>
            <a:spLocks noGrp="1"/>
          </p:cNvSpPr>
          <p:nvPr>
            <p:ph type="title"/>
          </p:nvPr>
        </p:nvSpPr>
        <p:spPr>
          <a:xfrm>
            <a:off x="838200" y="760125"/>
            <a:ext cx="10954871" cy="640936"/>
          </a:xfrm>
        </p:spPr>
        <p:txBody>
          <a:bodyPr>
            <a:noAutofit/>
          </a:bodyPr>
          <a:lstStyle/>
          <a:p>
            <a:r>
              <a:rPr lang="en-US" sz="5800" b="1" dirty="0">
                <a:solidFill>
                  <a:schemeClr val="accent1"/>
                </a:solidFill>
                <a:latin typeface="Red Hat Display" panose="02010303040201060303" pitchFamily="2" charset="0"/>
                <a:ea typeface="Red Hat Display" panose="02010303040201060303" pitchFamily="2" charset="0"/>
                <a:cs typeface="Red Hat Display" panose="02010303040201060303" pitchFamily="2" charset="0"/>
              </a:rPr>
              <a:t>How do you Achieve your Goals?</a:t>
            </a:r>
          </a:p>
        </p:txBody>
      </p:sp>
      <p:sp>
        <p:nvSpPr>
          <p:cNvPr id="3" name="Text Placeholder 2">
            <a:extLst>
              <a:ext uri="{FF2B5EF4-FFF2-40B4-BE49-F238E27FC236}">
                <a16:creationId xmlns:a16="http://schemas.microsoft.com/office/drawing/2014/main" id="{6E51D14B-C293-6A7A-5FFB-86CF2C3D06D8}"/>
              </a:ext>
            </a:extLst>
          </p:cNvPr>
          <p:cNvSpPr>
            <a:spLocks noGrp="1"/>
          </p:cNvSpPr>
          <p:nvPr>
            <p:ph type="body" idx="1"/>
          </p:nvPr>
        </p:nvSpPr>
        <p:spPr>
          <a:xfrm>
            <a:off x="838200" y="1970185"/>
            <a:ext cx="10515600" cy="5048918"/>
          </a:xfrm>
        </p:spPr>
        <p:txBody>
          <a:bodyPr/>
          <a:lstStyle/>
          <a:p>
            <a:pPr>
              <a:lnSpc>
                <a:spcPct val="150000"/>
              </a:lnSpc>
              <a:spcBef>
                <a:spcPts val="400"/>
              </a:spcBef>
              <a:buClr>
                <a:schemeClr val="accent1"/>
              </a:buClr>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Figure out where you are</a:t>
            </a:r>
          </a:p>
          <a:p>
            <a:pPr>
              <a:lnSpc>
                <a:spcPct val="150000"/>
              </a:lnSpc>
              <a:spcBef>
                <a:spcPts val="400"/>
              </a:spcBef>
              <a:buClr>
                <a:schemeClr val="accent1"/>
              </a:buClr>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Analyze your strengths and weaknesses</a:t>
            </a:r>
          </a:p>
          <a:p>
            <a:pPr>
              <a:lnSpc>
                <a:spcPct val="150000"/>
              </a:lnSpc>
              <a:spcBef>
                <a:spcPts val="400"/>
              </a:spcBef>
              <a:buClr>
                <a:schemeClr val="accent1"/>
              </a:buClr>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Select strategies (practices)</a:t>
            </a:r>
          </a:p>
          <a:p>
            <a:pPr>
              <a:lnSpc>
                <a:spcPct val="150000"/>
              </a:lnSpc>
              <a:spcBef>
                <a:spcPts val="400"/>
              </a:spcBef>
              <a:buClr>
                <a:schemeClr val="accent1"/>
              </a:buClr>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Keep monitoring your progress </a:t>
            </a:r>
          </a:p>
          <a:p>
            <a:pPr>
              <a:lnSpc>
                <a:spcPct val="150000"/>
              </a:lnSpc>
              <a:spcBef>
                <a:spcPts val="400"/>
              </a:spcBef>
              <a:buClr>
                <a:schemeClr val="accent1"/>
              </a:buClr>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Re-evaluate your goals and plans</a:t>
            </a:r>
          </a:p>
          <a:p>
            <a:endParaRPr lang="en-US" dirty="0"/>
          </a:p>
        </p:txBody>
      </p:sp>
      <p:pic>
        <p:nvPicPr>
          <p:cNvPr id="4" name="Picture 3">
            <a:extLst>
              <a:ext uri="{FF2B5EF4-FFF2-40B4-BE49-F238E27FC236}">
                <a16:creationId xmlns:a16="http://schemas.microsoft.com/office/drawing/2014/main" id="{C2A2948A-E6AD-9F83-2E8E-8B42BAD2A1B0}"/>
              </a:ext>
            </a:extLst>
          </p:cNvPr>
          <p:cNvPicPr>
            <a:picLocks noChangeAspect="1"/>
          </p:cNvPicPr>
          <p:nvPr/>
        </p:nvPicPr>
        <p:blipFill>
          <a:blip r:embed="rId2"/>
          <a:stretch>
            <a:fillRect/>
          </a:stretch>
        </p:blipFill>
        <p:spPr>
          <a:xfrm>
            <a:off x="265774" y="6494929"/>
            <a:ext cx="11956668" cy="368095"/>
          </a:xfrm>
          <a:prstGeom prst="rect">
            <a:avLst/>
          </a:prstGeom>
        </p:spPr>
      </p:pic>
      <p:sp>
        <p:nvSpPr>
          <p:cNvPr id="5" name="TextBox 4">
            <a:extLst>
              <a:ext uri="{FF2B5EF4-FFF2-40B4-BE49-F238E27FC236}">
                <a16:creationId xmlns:a16="http://schemas.microsoft.com/office/drawing/2014/main" id="{61CFD0F7-E200-61C6-DCD4-5069FA58E76A}"/>
              </a:ext>
            </a:extLst>
          </p:cNvPr>
          <p:cNvSpPr txBox="1"/>
          <p:nvPr/>
        </p:nvSpPr>
        <p:spPr>
          <a:xfrm>
            <a:off x="356654" y="6525087"/>
            <a:ext cx="4028556" cy="307777"/>
          </a:xfrm>
          <a:prstGeom prst="rect">
            <a:avLst/>
          </a:prstGeom>
          <a:noFill/>
        </p:spPr>
        <p:txBody>
          <a:bodyPr wrap="square" rtlCol="0">
            <a:spAutoFit/>
          </a:bodyPr>
          <a:lstStyle/>
          <a:p>
            <a:r>
              <a:rPr lang="en-US" dirty="0">
                <a:solidFill>
                  <a:schemeClr val="bg1"/>
                </a:solidFill>
                <a:latin typeface="Red Hat Text" panose="02010303040201060303" pitchFamily="2" charset="0"/>
                <a:ea typeface="Red Hat Text" panose="02010303040201060303" pitchFamily="2" charset="0"/>
                <a:cs typeface="Red Hat Text" panose="02010303040201060303" pitchFamily="2" charset="0"/>
              </a:rPr>
              <a:t>Module I: Introduction to Sustainable Agriculture</a:t>
            </a:r>
          </a:p>
        </p:txBody>
      </p:sp>
      <p:pic>
        <p:nvPicPr>
          <p:cNvPr id="6" name="Picture 5" descr="rising arrow chart icon">
            <a:extLst>
              <a:ext uri="{FF2B5EF4-FFF2-40B4-BE49-F238E27FC236}">
                <a16:creationId xmlns:a16="http://schemas.microsoft.com/office/drawing/2014/main" id="{19CB286C-2E61-8D4D-C24D-E7038CE0CA14}"/>
              </a:ext>
            </a:extLst>
          </p:cNvPr>
          <p:cNvPicPr>
            <a:picLocks noChangeAspect="1"/>
          </p:cNvPicPr>
          <p:nvPr/>
        </p:nvPicPr>
        <p:blipFill>
          <a:blip r:embed="rId3"/>
          <a:stretch>
            <a:fillRect/>
          </a:stretch>
        </p:blipFill>
        <p:spPr>
          <a:xfrm>
            <a:off x="8598700" y="2460959"/>
            <a:ext cx="2607182" cy="2607182"/>
          </a:xfrm>
          <a:prstGeom prst="rect">
            <a:avLst/>
          </a:prstGeom>
        </p:spPr>
      </p:pic>
    </p:spTree>
    <p:extLst>
      <p:ext uri="{BB962C8B-B14F-4D97-AF65-F5344CB8AC3E}">
        <p14:creationId xmlns:p14="http://schemas.microsoft.com/office/powerpoint/2010/main" val="3870503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73945-DB8C-27CC-AEBB-6F287B54829F}"/>
              </a:ext>
            </a:extLst>
          </p:cNvPr>
          <p:cNvSpPr>
            <a:spLocks noGrp="1"/>
          </p:cNvSpPr>
          <p:nvPr>
            <p:ph type="title"/>
          </p:nvPr>
        </p:nvSpPr>
        <p:spPr>
          <a:xfrm>
            <a:off x="838199" y="679443"/>
            <a:ext cx="11353801" cy="640936"/>
          </a:xfrm>
        </p:spPr>
        <p:txBody>
          <a:bodyPr>
            <a:noAutofit/>
          </a:bodyPr>
          <a:lstStyle/>
          <a:p>
            <a:r>
              <a:rPr lang="en-US" sz="4280" b="1" dirty="0">
                <a:solidFill>
                  <a:schemeClr val="accent1"/>
                </a:solidFill>
                <a:latin typeface="Red Hat Display" panose="02010303040201060303" pitchFamily="2" charset="0"/>
                <a:ea typeface="Red Hat Display" panose="02010303040201060303" pitchFamily="2" charset="0"/>
                <a:cs typeface="Red Hat Display" panose="02010303040201060303" pitchFamily="2" charset="0"/>
              </a:rPr>
              <a:t>What are the Strengths of the Food System? </a:t>
            </a:r>
          </a:p>
        </p:txBody>
      </p:sp>
      <p:sp>
        <p:nvSpPr>
          <p:cNvPr id="3" name="Text Placeholder 2">
            <a:extLst>
              <a:ext uri="{FF2B5EF4-FFF2-40B4-BE49-F238E27FC236}">
                <a16:creationId xmlns:a16="http://schemas.microsoft.com/office/drawing/2014/main" id="{54B355B2-0F22-8278-A7C3-CB2997682E79}"/>
              </a:ext>
            </a:extLst>
          </p:cNvPr>
          <p:cNvSpPr>
            <a:spLocks noGrp="1"/>
          </p:cNvSpPr>
          <p:nvPr>
            <p:ph type="body" idx="1"/>
          </p:nvPr>
        </p:nvSpPr>
        <p:spPr>
          <a:xfrm>
            <a:off x="838199" y="1476169"/>
            <a:ext cx="10515600" cy="5048918"/>
          </a:xfrm>
        </p:spPr>
        <p:txBody>
          <a:bodyPr>
            <a:normAutofit lnSpcReduction="10000"/>
          </a:bodyPr>
          <a:lstStyle/>
          <a:p>
            <a:pPr>
              <a:lnSpc>
                <a:spcPct val="80000"/>
              </a:lnSpc>
              <a:buClr>
                <a:schemeClr val="accent1"/>
              </a:buClr>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abundant food supply in the developed world</a:t>
            </a:r>
          </a:p>
          <a:p>
            <a:pPr>
              <a:lnSpc>
                <a:spcPct val="80000"/>
              </a:lnSpc>
              <a:buClr>
                <a:schemeClr val="accent1"/>
              </a:buClr>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fresh fruits and vegetables available year-round</a:t>
            </a:r>
          </a:p>
          <a:p>
            <a:pPr>
              <a:lnSpc>
                <a:spcPct val="80000"/>
              </a:lnSpc>
              <a:buClr>
                <a:schemeClr val="accent1"/>
              </a:buClr>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cheap food</a:t>
            </a:r>
          </a:p>
          <a:p>
            <a:pPr>
              <a:lnSpc>
                <a:spcPct val="80000"/>
              </a:lnSpc>
              <a:buClr>
                <a:schemeClr val="accent1"/>
              </a:buClr>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luxury foods such as coffee, tea, chocolate, and spices easily available around the world</a:t>
            </a:r>
          </a:p>
          <a:p>
            <a:pPr>
              <a:lnSpc>
                <a:spcPct val="80000"/>
              </a:lnSpc>
              <a:buClr>
                <a:schemeClr val="accent1"/>
              </a:buClr>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effective food preservation technologies (refrigeration, freezing, canning, packaging)</a:t>
            </a:r>
          </a:p>
          <a:p>
            <a:pPr>
              <a:lnSpc>
                <a:spcPct val="80000"/>
              </a:lnSpc>
              <a:buClr>
                <a:schemeClr val="accent1"/>
              </a:buClr>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convenience foods</a:t>
            </a:r>
          </a:p>
          <a:p>
            <a:pPr>
              <a:lnSpc>
                <a:spcPct val="80000"/>
              </a:lnSpc>
              <a:buClr>
                <a:schemeClr val="accent1"/>
              </a:buClr>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mechanization produces high labor efficiency</a:t>
            </a:r>
          </a:p>
          <a:p>
            <a:pPr>
              <a:lnSpc>
                <a:spcPct val="80000"/>
              </a:lnSpc>
              <a:buClr>
                <a:schemeClr val="accent1"/>
              </a:buClr>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improvements in soil conservation </a:t>
            </a:r>
          </a:p>
          <a:p>
            <a:pPr>
              <a:lnSpc>
                <a:spcPct val="80000"/>
              </a:lnSpc>
              <a:buClr>
                <a:schemeClr val="accent1"/>
              </a:buClr>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availability of agricultural inputs for quick solutions to production problems</a:t>
            </a:r>
          </a:p>
          <a:p>
            <a:pPr marL="114300" indent="0">
              <a:lnSpc>
                <a:spcPct val="80000"/>
              </a:lnSpc>
              <a:buClr>
                <a:schemeClr val="accent1"/>
              </a:buClr>
              <a:buNone/>
            </a:pPr>
            <a:endPar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endParaRPr>
          </a:p>
        </p:txBody>
      </p:sp>
      <p:pic>
        <p:nvPicPr>
          <p:cNvPr id="5" name="Picture 4">
            <a:extLst>
              <a:ext uri="{FF2B5EF4-FFF2-40B4-BE49-F238E27FC236}">
                <a16:creationId xmlns:a16="http://schemas.microsoft.com/office/drawing/2014/main" id="{6122ECC7-63D9-577B-B447-2489FC6D82D5}"/>
              </a:ext>
            </a:extLst>
          </p:cNvPr>
          <p:cNvPicPr>
            <a:picLocks noChangeAspect="1"/>
          </p:cNvPicPr>
          <p:nvPr/>
        </p:nvPicPr>
        <p:blipFill>
          <a:blip r:embed="rId2"/>
          <a:stretch>
            <a:fillRect/>
          </a:stretch>
        </p:blipFill>
        <p:spPr>
          <a:xfrm>
            <a:off x="265774" y="6494929"/>
            <a:ext cx="11956668" cy="368095"/>
          </a:xfrm>
          <a:prstGeom prst="rect">
            <a:avLst/>
          </a:prstGeom>
        </p:spPr>
      </p:pic>
      <p:sp>
        <p:nvSpPr>
          <p:cNvPr id="6" name="TextBox 5">
            <a:extLst>
              <a:ext uri="{FF2B5EF4-FFF2-40B4-BE49-F238E27FC236}">
                <a16:creationId xmlns:a16="http://schemas.microsoft.com/office/drawing/2014/main" id="{4AD552D1-F72A-A129-5613-C81672013643}"/>
              </a:ext>
            </a:extLst>
          </p:cNvPr>
          <p:cNvSpPr txBox="1"/>
          <p:nvPr/>
        </p:nvSpPr>
        <p:spPr>
          <a:xfrm>
            <a:off x="356654" y="6525087"/>
            <a:ext cx="4028556" cy="307777"/>
          </a:xfrm>
          <a:prstGeom prst="rect">
            <a:avLst/>
          </a:prstGeom>
          <a:noFill/>
        </p:spPr>
        <p:txBody>
          <a:bodyPr wrap="square" rtlCol="0">
            <a:spAutoFit/>
          </a:bodyPr>
          <a:lstStyle/>
          <a:p>
            <a:r>
              <a:rPr lang="en-US" dirty="0">
                <a:solidFill>
                  <a:schemeClr val="bg1"/>
                </a:solidFill>
                <a:latin typeface="Red Hat Text" panose="02010303040201060303" pitchFamily="2" charset="0"/>
                <a:ea typeface="Red Hat Text" panose="02010303040201060303" pitchFamily="2" charset="0"/>
                <a:cs typeface="Red Hat Text" panose="02010303040201060303" pitchFamily="2" charset="0"/>
              </a:rPr>
              <a:t>Module I: Introduction to Sustainable Agriculture</a:t>
            </a:r>
          </a:p>
        </p:txBody>
      </p:sp>
    </p:spTree>
    <p:extLst>
      <p:ext uri="{BB962C8B-B14F-4D97-AF65-F5344CB8AC3E}">
        <p14:creationId xmlns:p14="http://schemas.microsoft.com/office/powerpoint/2010/main" val="2870164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CB6B5-8B71-502E-AE0B-4B34AC288B75}"/>
              </a:ext>
            </a:extLst>
          </p:cNvPr>
          <p:cNvSpPr>
            <a:spLocks noGrp="1"/>
          </p:cNvSpPr>
          <p:nvPr>
            <p:ph type="title"/>
          </p:nvPr>
        </p:nvSpPr>
        <p:spPr>
          <a:xfrm>
            <a:off x="838200" y="652549"/>
            <a:ext cx="11465860" cy="640936"/>
          </a:xfrm>
        </p:spPr>
        <p:txBody>
          <a:bodyPr>
            <a:noAutofit/>
          </a:bodyPr>
          <a:lstStyle/>
          <a:p>
            <a:r>
              <a:rPr lang="en-US" sz="4040" b="1" dirty="0">
                <a:solidFill>
                  <a:schemeClr val="accent1"/>
                </a:solidFill>
                <a:latin typeface="Red Hat Display" panose="02010303040201060303" pitchFamily="2" charset="0"/>
                <a:ea typeface="Red Hat Display" panose="02010303040201060303" pitchFamily="2" charset="0"/>
                <a:cs typeface="Red Hat Display" panose="02010303040201060303" pitchFamily="2" charset="0"/>
              </a:rPr>
              <a:t>What are the Weaknesses of the Food System?</a:t>
            </a:r>
          </a:p>
        </p:txBody>
      </p:sp>
      <p:sp>
        <p:nvSpPr>
          <p:cNvPr id="3" name="Text Placeholder 2">
            <a:extLst>
              <a:ext uri="{FF2B5EF4-FFF2-40B4-BE49-F238E27FC236}">
                <a16:creationId xmlns:a16="http://schemas.microsoft.com/office/drawing/2014/main" id="{AB47DD42-D379-04CF-A2BD-CB9D1F69DA6C}"/>
              </a:ext>
            </a:extLst>
          </p:cNvPr>
          <p:cNvSpPr>
            <a:spLocks noGrp="1"/>
          </p:cNvSpPr>
          <p:nvPr>
            <p:ph type="body" idx="1"/>
          </p:nvPr>
        </p:nvSpPr>
        <p:spPr>
          <a:xfrm>
            <a:off x="838200" y="1503062"/>
            <a:ext cx="10515600" cy="4991866"/>
          </a:xfrm>
        </p:spPr>
        <p:txBody>
          <a:bodyPr>
            <a:normAutofit fontScale="92500" lnSpcReduction="10000"/>
          </a:bodyPr>
          <a:lstStyle/>
          <a:p>
            <a:pPr fontAlgn="base">
              <a:buClr>
                <a:schemeClr val="accent1"/>
              </a:buClr>
            </a:pPr>
            <a:r>
              <a:rPr 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continuing soil loss​</a:t>
            </a:r>
          </a:p>
          <a:p>
            <a:pPr fontAlgn="base">
              <a:buClr>
                <a:schemeClr val="accent1"/>
              </a:buClr>
            </a:pPr>
            <a:r>
              <a:rPr 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food safety concerns (animal-borne disease, food poisoning outbreaks, antibiotic resistance, toxins and pesticides)​</a:t>
            </a:r>
          </a:p>
          <a:p>
            <a:pPr fontAlgn="base">
              <a:buClr>
                <a:schemeClr val="accent1"/>
              </a:buClr>
            </a:pPr>
            <a:r>
              <a:rPr 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water pollution, air pollution (&amp; odors), habitat loss, water depletion​</a:t>
            </a:r>
          </a:p>
          <a:p>
            <a:pPr fontAlgn="base">
              <a:buClr>
                <a:schemeClr val="accent1"/>
              </a:buClr>
            </a:pPr>
            <a:r>
              <a:rPr 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continuing hunger – and rising diet-related disease (diabetes, etc.) ​</a:t>
            </a:r>
          </a:p>
          <a:p>
            <a:pPr fontAlgn="base">
              <a:buClr>
                <a:schemeClr val="accent1"/>
              </a:buClr>
            </a:pPr>
            <a:r>
              <a:rPr 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failing farms, economic uncertainty, and stress​</a:t>
            </a:r>
          </a:p>
          <a:p>
            <a:pPr fontAlgn="base">
              <a:buClr>
                <a:schemeClr val="accent1"/>
              </a:buClr>
            </a:pPr>
            <a:r>
              <a:rPr 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rural population loss​</a:t>
            </a:r>
          </a:p>
          <a:p>
            <a:pPr fontAlgn="base">
              <a:buClr>
                <a:schemeClr val="accent1"/>
              </a:buClr>
            </a:pPr>
            <a:r>
              <a:rPr 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farm accidents, chronic diseases linked to agricultural chemicals​</a:t>
            </a:r>
          </a:p>
          <a:p>
            <a:pPr fontAlgn="base">
              <a:buClr>
                <a:schemeClr val="accent1"/>
              </a:buClr>
            </a:pPr>
            <a:r>
              <a:rPr 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reliance on fossil fuels, global warming​</a:t>
            </a:r>
          </a:p>
          <a:p>
            <a:pPr fontAlgn="base">
              <a:buClr>
                <a:schemeClr val="accent1"/>
              </a:buClr>
            </a:pPr>
            <a:r>
              <a:rPr 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farmland loss to development, ugly countryside​</a:t>
            </a:r>
          </a:p>
          <a:p>
            <a:pPr fontAlgn="base">
              <a:buClr>
                <a:schemeClr val="accent1"/>
              </a:buClr>
            </a:pPr>
            <a:r>
              <a:rPr 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difficulty of starting in farming </a:t>
            </a:r>
          </a:p>
          <a:p>
            <a:endParaRPr lang="en-US" dirty="0"/>
          </a:p>
        </p:txBody>
      </p:sp>
      <p:pic>
        <p:nvPicPr>
          <p:cNvPr id="4" name="Picture 3">
            <a:extLst>
              <a:ext uri="{FF2B5EF4-FFF2-40B4-BE49-F238E27FC236}">
                <a16:creationId xmlns:a16="http://schemas.microsoft.com/office/drawing/2014/main" id="{A6B422DC-AEDC-1258-A3DF-EE9E55E79FFD}"/>
              </a:ext>
            </a:extLst>
          </p:cNvPr>
          <p:cNvPicPr>
            <a:picLocks noChangeAspect="1"/>
          </p:cNvPicPr>
          <p:nvPr/>
        </p:nvPicPr>
        <p:blipFill>
          <a:blip r:embed="rId3"/>
          <a:stretch>
            <a:fillRect/>
          </a:stretch>
        </p:blipFill>
        <p:spPr>
          <a:xfrm>
            <a:off x="265774" y="6494929"/>
            <a:ext cx="11956668" cy="368095"/>
          </a:xfrm>
          <a:prstGeom prst="rect">
            <a:avLst/>
          </a:prstGeom>
        </p:spPr>
      </p:pic>
      <p:sp>
        <p:nvSpPr>
          <p:cNvPr id="5" name="TextBox 4">
            <a:extLst>
              <a:ext uri="{FF2B5EF4-FFF2-40B4-BE49-F238E27FC236}">
                <a16:creationId xmlns:a16="http://schemas.microsoft.com/office/drawing/2014/main" id="{3F6DD10E-1457-FA30-5EA0-06FAC5168C88}"/>
              </a:ext>
            </a:extLst>
          </p:cNvPr>
          <p:cNvSpPr txBox="1"/>
          <p:nvPr/>
        </p:nvSpPr>
        <p:spPr>
          <a:xfrm>
            <a:off x="356654" y="6525087"/>
            <a:ext cx="4028556" cy="307777"/>
          </a:xfrm>
          <a:prstGeom prst="rect">
            <a:avLst/>
          </a:prstGeom>
          <a:noFill/>
        </p:spPr>
        <p:txBody>
          <a:bodyPr wrap="square" rtlCol="0">
            <a:spAutoFit/>
          </a:bodyPr>
          <a:lstStyle/>
          <a:p>
            <a:r>
              <a:rPr lang="en-US" dirty="0">
                <a:solidFill>
                  <a:schemeClr val="bg1"/>
                </a:solidFill>
                <a:latin typeface="Red Hat Text" panose="02010303040201060303" pitchFamily="2" charset="0"/>
                <a:ea typeface="Red Hat Text" panose="02010303040201060303" pitchFamily="2" charset="0"/>
                <a:cs typeface="Red Hat Text" panose="02010303040201060303" pitchFamily="2" charset="0"/>
              </a:rPr>
              <a:t>Module I: Introduction to Sustainable Agriculture</a:t>
            </a:r>
          </a:p>
        </p:txBody>
      </p:sp>
    </p:spTree>
    <p:extLst>
      <p:ext uri="{BB962C8B-B14F-4D97-AF65-F5344CB8AC3E}">
        <p14:creationId xmlns:p14="http://schemas.microsoft.com/office/powerpoint/2010/main" val="2030417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ED587-E42C-C6CE-0857-869D4241FA4C}"/>
              </a:ext>
            </a:extLst>
          </p:cNvPr>
          <p:cNvSpPr>
            <a:spLocks noGrp="1"/>
          </p:cNvSpPr>
          <p:nvPr>
            <p:ph type="title"/>
          </p:nvPr>
        </p:nvSpPr>
        <p:spPr>
          <a:xfrm>
            <a:off x="838200" y="760125"/>
            <a:ext cx="10515600" cy="640936"/>
          </a:xfrm>
        </p:spPr>
        <p:txBody>
          <a:bodyPr>
            <a:noAutofit/>
          </a:bodyPr>
          <a:lstStyle/>
          <a:p>
            <a:r>
              <a:rPr lang="en-US" sz="6000" b="1" dirty="0">
                <a:solidFill>
                  <a:schemeClr val="accent1"/>
                </a:solidFill>
                <a:latin typeface="Red Hat Display" panose="02010303040201060303" pitchFamily="2" charset="0"/>
                <a:ea typeface="Red Hat Display" panose="02010303040201060303" pitchFamily="2" charset="0"/>
                <a:cs typeface="Red Hat Display" panose="02010303040201060303" pitchFamily="2" charset="0"/>
              </a:rPr>
              <a:t>Conclusion</a:t>
            </a:r>
          </a:p>
        </p:txBody>
      </p:sp>
      <p:sp>
        <p:nvSpPr>
          <p:cNvPr id="3" name="Text Placeholder 2">
            <a:extLst>
              <a:ext uri="{FF2B5EF4-FFF2-40B4-BE49-F238E27FC236}">
                <a16:creationId xmlns:a16="http://schemas.microsoft.com/office/drawing/2014/main" id="{5AF8DDDF-41D7-479A-D3A4-F7448DD56429}"/>
              </a:ext>
            </a:extLst>
          </p:cNvPr>
          <p:cNvSpPr>
            <a:spLocks noGrp="1"/>
          </p:cNvSpPr>
          <p:nvPr>
            <p:ph type="body" idx="1"/>
          </p:nvPr>
        </p:nvSpPr>
        <p:spPr>
          <a:xfrm>
            <a:off x="838200" y="1687797"/>
            <a:ext cx="10515600" cy="5048918"/>
          </a:xfrm>
        </p:spPr>
        <p:txBody>
          <a:bodyPr/>
          <a:lstStyle/>
          <a:p>
            <a:pPr>
              <a:lnSpc>
                <a:spcPct val="100000"/>
              </a:lnSpc>
              <a:spcBef>
                <a:spcPts val="3400"/>
              </a:spcBef>
              <a:buClr>
                <a:schemeClr val="accent1"/>
              </a:buClr>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Agriculture has accomplished much</a:t>
            </a:r>
          </a:p>
          <a:p>
            <a:pPr>
              <a:lnSpc>
                <a:spcPct val="100000"/>
              </a:lnSpc>
              <a:spcBef>
                <a:spcPts val="3400"/>
              </a:spcBef>
              <a:buClr>
                <a:schemeClr val="accent1"/>
              </a:buClr>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There are still many problems to solve, both old and new</a:t>
            </a:r>
          </a:p>
          <a:p>
            <a:pPr>
              <a:lnSpc>
                <a:spcPct val="100000"/>
              </a:lnSpc>
              <a:spcBef>
                <a:spcPts val="3400"/>
              </a:spcBef>
              <a:buClr>
                <a:schemeClr val="accent1"/>
              </a:buClr>
            </a:pPr>
            <a:r>
              <a:rPr lang="en-US" altLang="en-US" dirty="0">
                <a:solidFill>
                  <a:schemeClr val="bg2">
                    <a:lumMod val="65000"/>
                  </a:schemeClr>
                </a:solidFill>
                <a:latin typeface="Red Hat Text" panose="02010303040201060303" pitchFamily="2" charset="0"/>
                <a:ea typeface="Red Hat Text" panose="02010303040201060303" pitchFamily="2" charset="0"/>
                <a:cs typeface="Red Hat Text" panose="02010303040201060303" pitchFamily="2" charset="0"/>
              </a:rPr>
              <a:t>Sustainable agriculture is about trying to solve these problems – without creating new ones.  </a:t>
            </a:r>
          </a:p>
          <a:p>
            <a:pPr marL="114300" indent="0">
              <a:buNone/>
            </a:pPr>
            <a:endParaRPr lang="en-US" dirty="0"/>
          </a:p>
        </p:txBody>
      </p:sp>
      <p:pic>
        <p:nvPicPr>
          <p:cNvPr id="4" name="Picture 3">
            <a:extLst>
              <a:ext uri="{FF2B5EF4-FFF2-40B4-BE49-F238E27FC236}">
                <a16:creationId xmlns:a16="http://schemas.microsoft.com/office/drawing/2014/main" id="{EF2B4989-5001-2C4A-F59F-31C320BC61BF}"/>
              </a:ext>
            </a:extLst>
          </p:cNvPr>
          <p:cNvPicPr>
            <a:picLocks noChangeAspect="1"/>
          </p:cNvPicPr>
          <p:nvPr/>
        </p:nvPicPr>
        <p:blipFill>
          <a:blip r:embed="rId2"/>
          <a:stretch>
            <a:fillRect/>
          </a:stretch>
        </p:blipFill>
        <p:spPr>
          <a:xfrm>
            <a:off x="265774" y="6494929"/>
            <a:ext cx="11956668" cy="368095"/>
          </a:xfrm>
          <a:prstGeom prst="rect">
            <a:avLst/>
          </a:prstGeom>
        </p:spPr>
      </p:pic>
      <p:sp>
        <p:nvSpPr>
          <p:cNvPr id="5" name="TextBox 4">
            <a:extLst>
              <a:ext uri="{FF2B5EF4-FFF2-40B4-BE49-F238E27FC236}">
                <a16:creationId xmlns:a16="http://schemas.microsoft.com/office/drawing/2014/main" id="{17F5BF08-97CB-8C6F-D693-2ACBC087AD3D}"/>
              </a:ext>
            </a:extLst>
          </p:cNvPr>
          <p:cNvSpPr txBox="1"/>
          <p:nvPr/>
        </p:nvSpPr>
        <p:spPr>
          <a:xfrm>
            <a:off x="356654" y="6525087"/>
            <a:ext cx="4028556" cy="307777"/>
          </a:xfrm>
          <a:prstGeom prst="rect">
            <a:avLst/>
          </a:prstGeom>
          <a:noFill/>
        </p:spPr>
        <p:txBody>
          <a:bodyPr wrap="square" rtlCol="0">
            <a:spAutoFit/>
          </a:bodyPr>
          <a:lstStyle/>
          <a:p>
            <a:r>
              <a:rPr lang="en-US" dirty="0">
                <a:solidFill>
                  <a:schemeClr val="bg1"/>
                </a:solidFill>
                <a:latin typeface="Red Hat Text" panose="02010303040201060303" pitchFamily="2" charset="0"/>
                <a:ea typeface="Red Hat Text" panose="02010303040201060303" pitchFamily="2" charset="0"/>
                <a:cs typeface="Red Hat Text" panose="02010303040201060303" pitchFamily="2" charset="0"/>
              </a:rPr>
              <a:t>Module I: Introduction to Sustainable Agriculture</a:t>
            </a:r>
          </a:p>
        </p:txBody>
      </p:sp>
    </p:spTree>
    <p:extLst>
      <p:ext uri="{BB962C8B-B14F-4D97-AF65-F5344CB8AC3E}">
        <p14:creationId xmlns:p14="http://schemas.microsoft.com/office/powerpoint/2010/main" val="2003038675"/>
      </p:ext>
    </p:extLst>
  </p:cSld>
  <p:clrMapOvr>
    <a:masterClrMapping/>
  </p:clrMapOvr>
</p:sld>
</file>

<file path=ppt/theme/theme1.xml><?xml version="1.0" encoding="utf-8"?>
<a:theme xmlns:a="http://schemas.openxmlformats.org/drawingml/2006/main" name="Widescreen_Red">
  <a:themeElements>
    <a:clrScheme name="UWBrand">
      <a:dk1>
        <a:srgbClr val="000000"/>
      </a:dk1>
      <a:lt1>
        <a:srgbClr val="FFFFFF"/>
      </a:lt1>
      <a:dk2>
        <a:srgbClr val="FFFFFF"/>
      </a:dk2>
      <a:lt2>
        <a:srgbClr val="FFFFFF"/>
      </a:lt2>
      <a:accent1>
        <a:srgbClr val="C5050C"/>
      </a:accent1>
      <a:accent2>
        <a:srgbClr val="FF8000"/>
      </a:accent2>
      <a:accent3>
        <a:srgbClr val="FFBF00"/>
      </a:accent3>
      <a:accent4>
        <a:srgbClr val="97B85F"/>
      </a:accent4>
      <a:accent5>
        <a:srgbClr val="6B9999"/>
      </a:accent5>
      <a:accent6>
        <a:srgbClr val="386666"/>
      </a:accent6>
      <a:hlink>
        <a:srgbClr val="0479A8"/>
      </a:hlink>
      <a:folHlink>
        <a:srgbClr val="0479A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xtension powerpoint template" id="{AE1225F6-E1C7-C041-9BC2-A85AB3A85635}" vid="{4CE4FE81-AEBD-3D43-9044-26FE3D40D5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Widescreen_Red</Template>
  <TotalTime>4624</TotalTime>
  <Words>900</Words>
  <Application>Microsoft Macintosh PowerPoint</Application>
  <PresentationFormat>Widescreen</PresentationFormat>
  <Paragraphs>78</Paragraphs>
  <Slides>11</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Red Hat Display</vt:lpstr>
      <vt:lpstr>Red Hat Text</vt:lpstr>
      <vt:lpstr>Wingdings</vt:lpstr>
      <vt:lpstr>Widescreen_Red</vt:lpstr>
      <vt:lpstr>Toward a Sustainable Agriculture</vt:lpstr>
      <vt:lpstr>What is Sustainable Agriculture?</vt:lpstr>
      <vt:lpstr>Three-Legged Stool of Sustainability</vt:lpstr>
      <vt:lpstr>What is Economically Sustainable?</vt:lpstr>
      <vt:lpstr>What is Environmentally Sound?</vt:lpstr>
      <vt:lpstr>What is Socially Sustainable?</vt:lpstr>
      <vt:lpstr>What is the Difference Between Goals and Practices?</vt:lpstr>
      <vt:lpstr>How do you Achieve your Goals?</vt:lpstr>
      <vt:lpstr>What are the Strengths of the Food System? </vt:lpstr>
      <vt:lpstr>What are the Weaknesses of the Food System?</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Toward a Sustainable Agriculture</dc:title>
  <dc:creator>COLTON JAMES JORDAN</dc:creator>
  <cp:lastModifiedBy>COLTON JAMES JORDAN</cp:lastModifiedBy>
  <cp:revision>10</cp:revision>
  <dcterms:created xsi:type="dcterms:W3CDTF">2023-06-12T17:58:45Z</dcterms:created>
  <dcterms:modified xsi:type="dcterms:W3CDTF">2023-07-28T19:26:41Z</dcterms:modified>
</cp:coreProperties>
</file>